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83" r:id="rId3"/>
    <p:sldId id="286" r:id="rId4"/>
    <p:sldId id="284" r:id="rId5"/>
    <p:sldId id="281" r:id="rId6"/>
    <p:sldId id="287" r:id="rId7"/>
    <p:sldId id="285" r:id="rId8"/>
    <p:sldId id="282" r:id="rId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466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78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D6A7B-9BFB-4A2C-A20B-AAFB47E25DD4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A2CCF-D3FD-44D7-A0E1-CC89A5D949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530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CD305-360C-4D53-9546-8B7552F2280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996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9581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764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12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010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427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08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243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178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643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272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877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1817-9200-415E-9FC5-6697C4DAAFCD}" type="datetimeFigureOut">
              <a:rPr lang="ko-KR" altLang="en-US" smtClean="0"/>
              <a:t>2022-07-07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88F2-BEE2-4F3B-848A-8DAFA40E771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738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witti.c@samsung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witti.c@samsung.co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6563" y="5475207"/>
            <a:ext cx="8597757" cy="548030"/>
          </a:xfrm>
          <a:prstGeom prst="rect">
            <a:avLst/>
          </a:prstGeom>
          <a:noFill/>
        </p:spPr>
        <p:txBody>
          <a:bodyPr wrap="square" lIns="85530" tIns="42765" rIns="85530" bIns="42765" rtlCol="0">
            <a:spAutoFit/>
          </a:bodyPr>
          <a:lstStyle/>
          <a:p>
            <a:pPr algn="ctr"/>
            <a:r>
              <a:rPr lang="en-US" altLang="ko-KR" sz="3000" b="1" dirty="0">
                <a:ln>
                  <a:solidFill>
                    <a:srgbClr val="BBE0E3">
                      <a:alpha val="0"/>
                    </a:srgbClr>
                  </a:solidFill>
                </a:ln>
                <a:solidFill>
                  <a:srgbClr val="00004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TSE CS</a:t>
            </a:r>
            <a:endParaRPr lang="ko-KR" altLang="en-US" sz="3000" b="1" dirty="0">
              <a:ln>
                <a:solidFill>
                  <a:srgbClr val="BBE0E3">
                    <a:alpha val="0"/>
                  </a:srgbClr>
                </a:solidFill>
              </a:ln>
              <a:solidFill>
                <a:srgbClr val="00004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509599" y="213275"/>
            <a:ext cx="1264722" cy="28642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85530" tIns="42765" rIns="85530" bIns="4276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30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Confidential</a:t>
            </a:r>
            <a:endParaRPr lang="ko-KR" altLang="en-US" sz="130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0" y="1759527"/>
            <a:ext cx="9144000" cy="1058258"/>
            <a:chOff x="0" y="1801479"/>
            <a:chExt cx="9867730" cy="1083490"/>
          </a:xfrm>
        </p:grpSpPr>
        <p:sp>
          <p:nvSpPr>
            <p:cNvPr id="14" name="직사각형 13"/>
            <p:cNvSpPr/>
            <p:nvPr/>
          </p:nvSpPr>
          <p:spPr>
            <a:xfrm>
              <a:off x="0" y="1801479"/>
              <a:ext cx="9867730" cy="1083490"/>
            </a:xfrm>
            <a:prstGeom prst="rect">
              <a:avLst/>
            </a:prstGeom>
            <a:solidFill>
              <a:srgbClr val="0113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5467" y="1936726"/>
              <a:ext cx="9696793" cy="708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latinLnBrk="0" hangingPunct="0">
                <a:lnSpc>
                  <a:spcPct val="95000"/>
                </a:lnSpc>
                <a:buSzPct val="80000"/>
                <a:defRPr/>
              </a:pPr>
              <a:r>
                <a:rPr lang="en-US" altLang="ko-KR" sz="4100" b="1" spc="-122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 panose="020B0503020000020004" pitchFamily="50" charset="-127"/>
                  <a:ea typeface="맑은 고딕" panose="020B0503020000020004" pitchFamily="50" charset="-127"/>
                  <a:cs typeface="Tahoma" pitchFamily="34" charset="0"/>
                </a:rPr>
                <a:t>PL handling process guideline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63" y="4032299"/>
            <a:ext cx="8597757" cy="378753"/>
          </a:xfrm>
          <a:prstGeom prst="rect">
            <a:avLst/>
          </a:prstGeom>
          <a:noFill/>
        </p:spPr>
        <p:txBody>
          <a:bodyPr wrap="square" lIns="85530" tIns="42765" rIns="85530" bIns="42765" rtlCol="0">
            <a:spAutoFit/>
          </a:bodyPr>
          <a:lstStyle/>
          <a:p>
            <a:pPr algn="ctr"/>
            <a:r>
              <a:rPr lang="en-US" altLang="ko-KR" sz="1900" b="1" dirty="0">
                <a:ln>
                  <a:solidFill>
                    <a:srgbClr val="BBE0E3">
                      <a:alpha val="0"/>
                    </a:srgbClr>
                  </a:solidFill>
                </a:ln>
                <a:solidFill>
                  <a:srgbClr val="00004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Jul 2022</a:t>
            </a:r>
          </a:p>
        </p:txBody>
      </p:sp>
    </p:spTree>
    <p:extLst>
      <p:ext uri="{BB962C8B-B14F-4D97-AF65-F5344CB8AC3E}">
        <p14:creationId xmlns:p14="http://schemas.microsoft.com/office/powerpoint/2010/main" val="325300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474076" y="1200727"/>
            <a:ext cx="4448251" cy="4867564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4516641" y="1243975"/>
            <a:ext cx="4360852" cy="464752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278896" y="1200727"/>
            <a:ext cx="3923649" cy="48675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70592" y="2126611"/>
            <a:ext cx="45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8896" y="1280502"/>
            <a:ext cx="37389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th-TH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การเคลม </a:t>
            </a:r>
            <a:r>
              <a:rPr lang="en-US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</a:t>
            </a:r>
            <a:r>
              <a:rPr lang="th-TH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คืออะไร</a:t>
            </a:r>
            <a:r>
              <a:rPr lang="en-US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h-TH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อุบัติเหตุที่เกิดจากผลิตภัณฑ์ซึ่งทำให้เกิดอันตรายใดๆ (ไฟไหม้, การได้รับบาดเจ็บ, ไฟฟ้าช็อต, ฯลฯ) ต่อความปลอดภัยของลูกค้าและสร้างความเสียหายต่อทรัพย์สินหรือสุขภาพ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h-TH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หรือการสูญเสียเกิดขึ้นจากข้อบกพร่องของผลิตภัณฑ์ และจำเป็นต้องชดใช้ให้กับลูกค้า (</a:t>
            </a:r>
            <a:r>
              <a:rPr lang="th-TH" sz="1800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โดยเฉพาะอย่างยิ่งปัญหาที่เกี่ยวข้องกับความปลอดภัย</a:t>
            </a:r>
            <a:r>
              <a:rPr lang="th-TH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) เราควรดำเนินการตามแนวทางกระบวนการจัดการ </a:t>
            </a:r>
            <a:r>
              <a:rPr lang="en-US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case </a:t>
            </a:r>
            <a:r>
              <a:rPr lang="th-TH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โดยเร็วที่สุดเท่าที่จะทำได้ และเก็บข้อมูลต่างๆที่เกี่ยวข้องกลับมาสำหรับการปรับปรุงคุณภาพผลิตภัณฑ์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7360" y="4480935"/>
            <a:ext cx="213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*</a:t>
            </a:r>
            <a:r>
              <a:rPr lang="th-TH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ต้องมีรอยไหม้ที่มองเห็นได้บนผลิตภัณฑ์</a:t>
            </a:r>
            <a:endParaRPr lang="en-US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516641" y="2020892"/>
            <a:ext cx="1985818" cy="6604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ไฟไหม้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6701544" y="2020892"/>
            <a:ext cx="2175949" cy="6604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การได้รับบาดเจ็บ และการถูกไฟฟ้าช็อตจากผลิตภัณฑ์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516641" y="3773492"/>
            <a:ext cx="1985818" cy="6604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การระเบิดของแบตเตอรี่ และคอมเพรสเซอร์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6701544" y="3773492"/>
            <a:ext cx="2175949" cy="6604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การเผาไหม้ และควันภายในผลิตภัณฑ์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9556" y="129012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case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6116" y="220724"/>
            <a:ext cx="5486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การเคลม </a:t>
            </a:r>
            <a:r>
              <a:rPr lang="en-US" sz="2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Product Liability (PL)</a:t>
            </a:r>
            <a:endParaRPr lang="th-TH" sz="2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812" y="2681292"/>
            <a:ext cx="1895475" cy="7715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087" y="2681292"/>
            <a:ext cx="1866900" cy="76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9436" y="4446748"/>
            <a:ext cx="18002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8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16" y="220724"/>
            <a:ext cx="6348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product damage code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257667"/>
              </p:ext>
            </p:extLst>
          </p:nvPr>
        </p:nvGraphicFramePr>
        <p:xfrm>
          <a:off x="237798" y="1340768"/>
          <a:ext cx="8668403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256197" imgH="3170093" progId="Excel.Sheet.12">
                  <p:embed/>
                </p:oleObj>
              </mc:Choice>
              <mc:Fallback>
                <p:oleObj name="Worksheet" r:id="rId2" imgW="6256197" imgH="31700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7798" y="1340768"/>
                        <a:ext cx="8668403" cy="439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31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116" y="220724"/>
            <a:ext cx="6348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ภาพรวมกระบวนการจัดการ</a:t>
            </a:r>
            <a:r>
              <a:rPr lang="en-US" sz="2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PL (Product Liability) case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4646" y="1015819"/>
            <a:ext cx="8809353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10000"/>
              </a:spcBef>
            </a:pP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□ วัตถุประสงค์: คำแนะนำเกี่ยวกับการรับเคส การรายงาน และการจัดการ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case</a:t>
            </a:r>
          </a:p>
          <a:p>
            <a:pPr lvl="0">
              <a:spcBef>
                <a:spcPct val="10000"/>
              </a:spcBef>
            </a:pPr>
            <a:endParaRPr lang="en-US" altLang="ko-KR" sz="1800" kern="0" dirty="0">
              <a:solidFill>
                <a:prstClr val="black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spcBef>
                <a:spcPct val="10000"/>
              </a:spcBef>
            </a:pP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□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ข้อกำหนด</a:t>
            </a:r>
          </a:p>
          <a:p>
            <a:pPr lvl="0">
              <a:spcBef>
                <a:spcPct val="10000"/>
              </a:spcBef>
            </a:pP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- ให้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Call Center 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ส่งเ</a:t>
            </a:r>
            <a:r>
              <a:rPr lang="th-TH" altLang="ko-KR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มล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ข้อมูลเครื่องที่เสียหายให้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PIC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2"/>
              </a:rPr>
              <a:t>witti.c@samsung.com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th-TH" altLang="ko-KR" sz="1800" kern="0" dirty="0">
              <a:solidFill>
                <a:prstClr val="black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spcBef>
                <a:spcPct val="10000"/>
              </a:spcBef>
            </a:pP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ทันทีที่ได้รับ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case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หรือติดต่อสอบถาม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PIC 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ได้ทันทีที่ต้องการความช่วยเหลือ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)</a:t>
            </a:r>
            <a:endParaRPr lang="th-TH" altLang="ko-KR" sz="1800" kern="0" dirty="0">
              <a:solidFill>
                <a:prstClr val="black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spcBef>
                <a:spcPct val="10000"/>
              </a:spcBef>
            </a:pP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 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ลดความเสี่ยงของการเปิดเผย 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case 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ต่อสื่อ</a:t>
            </a: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บุคคล และองค์กรภายนอก</a:t>
            </a:r>
          </a:p>
          <a:p>
            <a:pPr lvl="0">
              <a:spcBef>
                <a:spcPct val="10000"/>
              </a:spcBef>
            </a:pPr>
            <a:r>
              <a:rPr lang="en-US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- 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บริษัทฯจะชดเชยความเสียหายที่เกิดขึ้นจริงกับลูกค้าในกรณีที่ไม่มีการใช้งาน</a:t>
            </a:r>
            <a:r>
              <a:rPr lang="th-TH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ผลิตภัณฑ์</a:t>
            </a: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ผิดวิธี</a:t>
            </a:r>
            <a:endParaRPr lang="en-US" altLang="ko-KR" sz="1800" kern="0" dirty="0">
              <a:solidFill>
                <a:prstClr val="black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10000"/>
              </a:spcBef>
            </a:pPr>
            <a:endParaRPr lang="th-TH" altLang="ko-KR" sz="1800" kern="0" dirty="0">
              <a:solidFill>
                <a:prstClr val="black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spcBef>
                <a:spcPct val="10000"/>
              </a:spcBef>
            </a:pPr>
            <a:r>
              <a:rPr lang="th-TH" altLang="ko-KR" sz="18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□ กระบวนการ</a:t>
            </a:r>
            <a:endParaRPr lang="ko-KR" altLang="en-US" sz="1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오각형 12"/>
          <p:cNvSpPr/>
          <p:nvPr/>
        </p:nvSpPr>
        <p:spPr>
          <a:xfrm>
            <a:off x="6474691" y="4218406"/>
            <a:ext cx="2057749" cy="931819"/>
          </a:xfrm>
          <a:prstGeom prst="homePlate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4500" algn="r"/>
            <a:r>
              <a:rPr lang="th-TH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ส่งเมล</a:t>
            </a:r>
          </a:p>
          <a:p>
            <a:pPr indent="444500" algn="r"/>
            <a:r>
              <a:rPr lang="th-TH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&amp;</a:t>
            </a:r>
          </a:p>
          <a:p>
            <a:pPr indent="444500" algn="r"/>
            <a:r>
              <a:rPr lang="th-TH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ติดตามเคสที่ค้างอยู่</a:t>
            </a:r>
            <a:endParaRPr lang="en-US" altLang="ko-KR" sz="1400" b="1" dirty="0">
              <a:solidFill>
                <a:schemeClr val="tx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오각형 10"/>
          <p:cNvSpPr/>
          <p:nvPr/>
        </p:nvSpPr>
        <p:spPr>
          <a:xfrm>
            <a:off x="5148064" y="4217726"/>
            <a:ext cx="1872208" cy="931819"/>
          </a:xfrm>
          <a:prstGeom prst="homePlate">
            <a:avLst>
              <a:gd name="adj" fmla="val 31151"/>
            </a:avLst>
          </a:prstGeom>
          <a:solidFill>
            <a:schemeClr val="bg1">
              <a:lumMod val="6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5113" algn="r"/>
            <a:r>
              <a:rPr lang="th-TH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ดำเนินการ</a:t>
            </a:r>
            <a:endParaRPr lang="en-US" altLang="ko-KR" b="1" dirty="0">
              <a:solidFill>
                <a:schemeClr val="tx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indent="265113" algn="r"/>
            <a:r>
              <a:rPr lang="th-TH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ที่จำเป็น</a:t>
            </a:r>
            <a:endParaRPr lang="ko-KR" altLang="en-US" b="1" dirty="0">
              <a:solidFill>
                <a:schemeClr val="tx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오각형 9"/>
          <p:cNvSpPr/>
          <p:nvPr/>
        </p:nvSpPr>
        <p:spPr>
          <a:xfrm>
            <a:off x="3635896" y="4218406"/>
            <a:ext cx="1872208" cy="931819"/>
          </a:xfrm>
          <a:prstGeom prst="homePlate">
            <a:avLst>
              <a:gd name="adj" fmla="val 31151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4500" algn="r"/>
            <a:r>
              <a:rPr lang="th-TH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สัมภาษณ์</a:t>
            </a:r>
          </a:p>
          <a:p>
            <a:pPr indent="444500" algn="r"/>
            <a:r>
              <a:rPr lang="th-TH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ลูกค้า</a:t>
            </a:r>
            <a:endParaRPr lang="en-US" altLang="ko-KR" b="1" dirty="0">
              <a:solidFill>
                <a:schemeClr val="tx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오각형 8"/>
          <p:cNvSpPr/>
          <p:nvPr/>
        </p:nvSpPr>
        <p:spPr>
          <a:xfrm>
            <a:off x="2123728" y="4218406"/>
            <a:ext cx="1872208" cy="931819"/>
          </a:xfrm>
          <a:prstGeom prst="homePlate">
            <a:avLst>
              <a:gd name="adj" fmla="val 31151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4500" algn="r"/>
            <a:r>
              <a:rPr lang="th-TH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การรับรู้และการตอบสนอง</a:t>
            </a:r>
            <a:endParaRPr lang="en-US" altLang="ko-KR" sz="1400" b="1" dirty="0">
              <a:solidFill>
                <a:schemeClr val="tx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오각형 5"/>
          <p:cNvSpPr/>
          <p:nvPr/>
        </p:nvSpPr>
        <p:spPr>
          <a:xfrm>
            <a:off x="683568" y="4218406"/>
            <a:ext cx="1872208" cy="931819"/>
          </a:xfrm>
          <a:prstGeom prst="homePlate">
            <a:avLst>
              <a:gd name="adj" fmla="val 31151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 algn="r"/>
            <a:r>
              <a:rPr lang="th-TH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รับ</a:t>
            </a:r>
          </a:p>
          <a:p>
            <a:pPr marL="358775" algn="r"/>
            <a:r>
              <a:rPr lang="en-US" altLang="ko-KR" sz="1400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</a:t>
            </a:r>
            <a:r>
              <a:rPr lang="en-US" altLang="ko-KR" b="1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case</a:t>
            </a:r>
            <a:endParaRPr lang="en-US" altLang="ko-KR" sz="1400" b="1" dirty="0">
              <a:solidFill>
                <a:schemeClr val="tx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1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995304"/>
              </p:ext>
            </p:extLst>
          </p:nvPr>
        </p:nvGraphicFramePr>
        <p:xfrm>
          <a:off x="251520" y="808954"/>
          <a:ext cx="8640961" cy="557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5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ASCs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Subs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796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3" name="직사각형 482"/>
          <p:cNvSpPr/>
          <p:nvPr/>
        </p:nvSpPr>
        <p:spPr>
          <a:xfrm>
            <a:off x="7562773" y="1298255"/>
            <a:ext cx="1300211" cy="21029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2" name="직사각형 481"/>
          <p:cNvSpPr/>
          <p:nvPr/>
        </p:nvSpPr>
        <p:spPr>
          <a:xfrm>
            <a:off x="7311051" y="5589240"/>
            <a:ext cx="1551933" cy="7527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1" name="직사각형 480"/>
          <p:cNvSpPr/>
          <p:nvPr/>
        </p:nvSpPr>
        <p:spPr>
          <a:xfrm>
            <a:off x="6057037" y="2458956"/>
            <a:ext cx="1416077" cy="3883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0" name="직사각형 479"/>
          <p:cNvSpPr/>
          <p:nvPr/>
        </p:nvSpPr>
        <p:spPr>
          <a:xfrm>
            <a:off x="4719403" y="1298256"/>
            <a:ext cx="1352666" cy="50437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9" name="직사각형 478"/>
          <p:cNvSpPr/>
          <p:nvPr/>
        </p:nvSpPr>
        <p:spPr>
          <a:xfrm>
            <a:off x="1669575" y="1958288"/>
            <a:ext cx="2747058" cy="560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8" name="직사각형 477"/>
          <p:cNvSpPr/>
          <p:nvPr/>
        </p:nvSpPr>
        <p:spPr>
          <a:xfrm>
            <a:off x="3103298" y="1298256"/>
            <a:ext cx="1352666" cy="3138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7" name="직사각형 476"/>
          <p:cNvSpPr/>
          <p:nvPr/>
        </p:nvSpPr>
        <p:spPr>
          <a:xfrm>
            <a:off x="272402" y="4485294"/>
            <a:ext cx="4183562" cy="1856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6" name="직사각형 475"/>
          <p:cNvSpPr/>
          <p:nvPr/>
        </p:nvSpPr>
        <p:spPr>
          <a:xfrm>
            <a:off x="323528" y="2651578"/>
            <a:ext cx="2713682" cy="3642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5" name="직사각형 474"/>
          <p:cNvSpPr/>
          <p:nvPr/>
        </p:nvSpPr>
        <p:spPr>
          <a:xfrm>
            <a:off x="271633" y="1298256"/>
            <a:ext cx="1380972" cy="4995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TextBox 155"/>
          <p:cNvSpPr txBox="1"/>
          <p:nvPr/>
        </p:nvSpPr>
        <p:spPr>
          <a:xfrm>
            <a:off x="-1614" y="15015"/>
            <a:ext cx="3914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HHP PL handling process</a:t>
            </a:r>
            <a:endParaRPr lang="ko-KR" altLang="en-US" sz="2400" b="1" dirty="0"/>
          </a:p>
        </p:txBody>
      </p:sp>
      <p:sp>
        <p:nvSpPr>
          <p:cNvPr id="40" name="Rectangle 351"/>
          <p:cNvSpPr>
            <a:spLocks noChangeArrowheads="1"/>
          </p:cNvSpPr>
          <p:nvPr/>
        </p:nvSpPr>
        <p:spPr bwMode="auto">
          <a:xfrm>
            <a:off x="-2328" y="477243"/>
            <a:ext cx="9142412" cy="71437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굴림" charset="-127"/>
            </a:endParaRPr>
          </a:p>
        </p:txBody>
      </p:sp>
      <p:sp>
        <p:nvSpPr>
          <p:cNvPr id="42" name="Rectangle 164"/>
          <p:cNvSpPr/>
          <p:nvPr/>
        </p:nvSpPr>
        <p:spPr>
          <a:xfrm>
            <a:off x="286857" y="1376413"/>
            <a:ext cx="1213439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[ASCs]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Receiving PL</a:t>
            </a:r>
          </a:p>
        </p:txBody>
      </p:sp>
      <p:cxnSp>
        <p:nvCxnSpPr>
          <p:cNvPr id="46" name="직선 화살표 연결선 45"/>
          <p:cNvCxnSpPr>
            <a:stCxn id="42" idx="2"/>
            <a:endCxn id="65" idx="0"/>
          </p:cNvCxnSpPr>
          <p:nvPr/>
        </p:nvCxnSpPr>
        <p:spPr bwMode="auto">
          <a:xfrm flipH="1">
            <a:off x="889946" y="1814244"/>
            <a:ext cx="3631" cy="20688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65" name="Rectangle 164"/>
          <p:cNvSpPr/>
          <p:nvPr/>
        </p:nvSpPr>
        <p:spPr>
          <a:xfrm>
            <a:off x="282234" y="2021126"/>
            <a:ext cx="1215424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Obtain Info on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Customer &amp; Incident</a:t>
            </a:r>
          </a:p>
        </p:txBody>
      </p:sp>
      <p:sp>
        <p:nvSpPr>
          <p:cNvPr id="68" name="Diamond 178"/>
          <p:cNvSpPr/>
          <p:nvPr/>
        </p:nvSpPr>
        <p:spPr>
          <a:xfrm>
            <a:off x="286858" y="2579570"/>
            <a:ext cx="1212785" cy="561398"/>
          </a:xfrm>
          <a:prstGeom prst="diamon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Issue with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Media/Org</a:t>
            </a:r>
            <a:r>
              <a:rPr lang="en-US" altLang="ko-KR" sz="1000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sz="1000" dirty="0">
              <a:solidFill>
                <a:srgbClr val="0000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9" name="직선 화살표 연결선 68"/>
          <p:cNvCxnSpPr>
            <a:stCxn id="65" idx="2"/>
            <a:endCxn id="68" idx="0"/>
          </p:cNvCxnSpPr>
          <p:nvPr/>
        </p:nvCxnSpPr>
        <p:spPr bwMode="auto">
          <a:xfrm>
            <a:off x="889946" y="2458957"/>
            <a:ext cx="3305" cy="12061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72" name="Rectangle 164"/>
          <p:cNvSpPr/>
          <p:nvPr/>
        </p:nvSpPr>
        <p:spPr>
          <a:xfrm>
            <a:off x="286858" y="3284984"/>
            <a:ext cx="1212785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Visual Inspection on damaged unit</a:t>
            </a:r>
          </a:p>
        </p:txBody>
      </p:sp>
      <p:cxnSp>
        <p:nvCxnSpPr>
          <p:cNvPr id="73" name="직선 화살표 연결선 72"/>
          <p:cNvCxnSpPr>
            <a:stCxn id="68" idx="2"/>
            <a:endCxn id="72" idx="0"/>
          </p:cNvCxnSpPr>
          <p:nvPr/>
        </p:nvCxnSpPr>
        <p:spPr bwMode="auto">
          <a:xfrm>
            <a:off x="893251" y="3140968"/>
            <a:ext cx="0" cy="14401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77" name="Diamond 178"/>
          <p:cNvSpPr/>
          <p:nvPr/>
        </p:nvSpPr>
        <p:spPr>
          <a:xfrm>
            <a:off x="286858" y="3875714"/>
            <a:ext cx="1212785" cy="561398"/>
          </a:xfrm>
          <a:prstGeom prst="diamon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Caused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customer’s misuse</a:t>
            </a:r>
          </a:p>
        </p:txBody>
      </p:sp>
      <p:cxnSp>
        <p:nvCxnSpPr>
          <p:cNvPr id="78" name="직선 화살표 연결선 77"/>
          <p:cNvCxnSpPr>
            <a:stCxn id="72" idx="2"/>
            <a:endCxn id="77" idx="0"/>
          </p:cNvCxnSpPr>
          <p:nvPr/>
        </p:nvCxnSpPr>
        <p:spPr bwMode="auto">
          <a:xfrm>
            <a:off x="893251" y="3722815"/>
            <a:ext cx="0" cy="15289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82" name="Diamond 178"/>
          <p:cNvSpPr/>
          <p:nvPr/>
        </p:nvSpPr>
        <p:spPr>
          <a:xfrm>
            <a:off x="284873" y="4581128"/>
            <a:ext cx="1212785" cy="561398"/>
          </a:xfrm>
          <a:prstGeom prst="diamon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Admitted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customer’s fault  </a:t>
            </a:r>
          </a:p>
        </p:txBody>
      </p:sp>
      <p:cxnSp>
        <p:nvCxnSpPr>
          <p:cNvPr id="83" name="직선 화살표 연결선 82"/>
          <p:cNvCxnSpPr>
            <a:stCxn id="77" idx="2"/>
            <a:endCxn id="82" idx="0"/>
          </p:cNvCxnSpPr>
          <p:nvPr/>
        </p:nvCxnSpPr>
        <p:spPr bwMode="auto">
          <a:xfrm flipH="1">
            <a:off x="891266" y="4437112"/>
            <a:ext cx="1985" cy="14401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0" name="직선 화살표 연결선 89"/>
          <p:cNvCxnSpPr>
            <a:stCxn id="82" idx="2"/>
          </p:cNvCxnSpPr>
          <p:nvPr/>
        </p:nvCxnSpPr>
        <p:spPr bwMode="auto">
          <a:xfrm>
            <a:off x="891266" y="5142526"/>
            <a:ext cx="1320" cy="37470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92" name="Diamond 178"/>
          <p:cNvSpPr/>
          <p:nvPr/>
        </p:nvSpPr>
        <p:spPr>
          <a:xfrm>
            <a:off x="1730431" y="4293096"/>
            <a:ext cx="1210803" cy="561398"/>
          </a:xfrm>
          <a:prstGeom prst="diamon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Compensation</a:t>
            </a:r>
            <a:endParaRPr lang="en-US" sz="10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7" name="꺾인 연결선 96"/>
          <p:cNvCxnSpPr>
            <a:stCxn id="77" idx="3"/>
            <a:endCxn id="92" idx="0"/>
          </p:cNvCxnSpPr>
          <p:nvPr/>
        </p:nvCxnSpPr>
        <p:spPr bwMode="auto">
          <a:xfrm>
            <a:off x="1499643" y="4156413"/>
            <a:ext cx="836190" cy="136683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8" name="직선 화살표 연결선 97"/>
          <p:cNvCxnSpPr>
            <a:stCxn id="92" idx="2"/>
            <a:endCxn id="163" idx="0"/>
          </p:cNvCxnSpPr>
          <p:nvPr/>
        </p:nvCxnSpPr>
        <p:spPr bwMode="auto">
          <a:xfrm flipH="1">
            <a:off x="2334842" y="4854494"/>
            <a:ext cx="991" cy="15868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07" name="꺾인 연결선 106"/>
          <p:cNvCxnSpPr>
            <a:stCxn id="82" idx="3"/>
            <a:endCxn id="92" idx="1"/>
          </p:cNvCxnSpPr>
          <p:nvPr/>
        </p:nvCxnSpPr>
        <p:spPr bwMode="auto">
          <a:xfrm flipV="1">
            <a:off x="1497658" y="4573795"/>
            <a:ext cx="232773" cy="2880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16" name="꺾인 연결선 115"/>
          <p:cNvCxnSpPr>
            <a:stCxn id="162" idx="2"/>
            <a:endCxn id="169" idx="1"/>
          </p:cNvCxnSpPr>
          <p:nvPr/>
        </p:nvCxnSpPr>
        <p:spPr bwMode="auto">
          <a:xfrm rot="16200000" flipH="1">
            <a:off x="1988958" y="4860011"/>
            <a:ext cx="119839" cy="2309942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41" name="꺾인 연결선 140"/>
          <p:cNvCxnSpPr>
            <a:stCxn id="163" idx="2"/>
            <a:endCxn id="169" idx="1"/>
          </p:cNvCxnSpPr>
          <p:nvPr/>
        </p:nvCxnSpPr>
        <p:spPr bwMode="auto">
          <a:xfrm rot="16200000" flipH="1">
            <a:off x="2457398" y="5328451"/>
            <a:ext cx="623895" cy="869006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54" name="TextBox 153"/>
          <p:cNvSpPr txBox="1"/>
          <p:nvPr/>
        </p:nvSpPr>
        <p:spPr>
          <a:xfrm>
            <a:off x="893577" y="3100741"/>
            <a:ext cx="32412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No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91926" y="4401398"/>
            <a:ext cx="338554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Yes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497658" y="3962706"/>
            <a:ext cx="32412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No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93577" y="5157192"/>
            <a:ext cx="338554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Yes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396999" y="4861490"/>
            <a:ext cx="32412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No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397248" y="4797732"/>
            <a:ext cx="338554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Yes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941234" y="4347716"/>
            <a:ext cx="32412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No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2" name="Rectangle 164"/>
          <p:cNvSpPr/>
          <p:nvPr/>
        </p:nvSpPr>
        <p:spPr>
          <a:xfrm>
            <a:off x="287513" y="5517232"/>
            <a:ext cx="1212785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OOW repair</a:t>
            </a:r>
          </a:p>
        </p:txBody>
      </p:sp>
      <p:sp>
        <p:nvSpPr>
          <p:cNvPr id="163" name="Rectangle 164"/>
          <p:cNvSpPr/>
          <p:nvPr/>
        </p:nvSpPr>
        <p:spPr>
          <a:xfrm>
            <a:off x="1728449" y="5013176"/>
            <a:ext cx="1212785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Collect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damaged unit</a:t>
            </a:r>
          </a:p>
        </p:txBody>
      </p:sp>
      <p:sp>
        <p:nvSpPr>
          <p:cNvPr id="164" name="Rectangle 164"/>
          <p:cNvSpPr/>
          <p:nvPr/>
        </p:nvSpPr>
        <p:spPr>
          <a:xfrm>
            <a:off x="3203851" y="4717810"/>
            <a:ext cx="1212785" cy="7994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Take Photos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of damaged unit &amp;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Report immediately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to PL PIC of sub</a:t>
            </a:r>
          </a:p>
        </p:txBody>
      </p:sp>
      <p:sp>
        <p:nvSpPr>
          <p:cNvPr id="169" name="Rectangle 164"/>
          <p:cNvSpPr/>
          <p:nvPr/>
        </p:nvSpPr>
        <p:spPr>
          <a:xfrm>
            <a:off x="3203848" y="5855986"/>
            <a:ext cx="1212785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Notify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to PL PIC of sub</a:t>
            </a:r>
          </a:p>
        </p:txBody>
      </p:sp>
      <p:sp>
        <p:nvSpPr>
          <p:cNvPr id="174" name="Rectangle 164"/>
          <p:cNvSpPr/>
          <p:nvPr/>
        </p:nvSpPr>
        <p:spPr>
          <a:xfrm>
            <a:off x="3203194" y="1376413"/>
            <a:ext cx="1213439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[Call Center]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Receiving PL</a:t>
            </a:r>
          </a:p>
        </p:txBody>
      </p:sp>
      <p:sp>
        <p:nvSpPr>
          <p:cNvPr id="175" name="Diamond 178"/>
          <p:cNvSpPr/>
          <p:nvPr/>
        </p:nvSpPr>
        <p:spPr>
          <a:xfrm>
            <a:off x="3203851" y="1959344"/>
            <a:ext cx="1212785" cy="561398"/>
          </a:xfrm>
          <a:prstGeom prst="diamon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PL claim</a:t>
            </a:r>
          </a:p>
        </p:txBody>
      </p:sp>
      <p:sp>
        <p:nvSpPr>
          <p:cNvPr id="177" name="Rectangle 164"/>
          <p:cNvSpPr/>
          <p:nvPr/>
        </p:nvSpPr>
        <p:spPr>
          <a:xfrm>
            <a:off x="3201209" y="2662910"/>
            <a:ext cx="1215424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Call Transfer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to Call Center PL PICs</a:t>
            </a:r>
          </a:p>
        </p:txBody>
      </p:sp>
      <p:sp>
        <p:nvSpPr>
          <p:cNvPr id="178" name="Rectangle 164"/>
          <p:cNvSpPr/>
          <p:nvPr/>
        </p:nvSpPr>
        <p:spPr>
          <a:xfrm>
            <a:off x="3201209" y="3284984"/>
            <a:ext cx="1215424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Obtain Info on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Customer &amp; Incident</a:t>
            </a:r>
          </a:p>
        </p:txBody>
      </p:sp>
      <p:sp>
        <p:nvSpPr>
          <p:cNvPr id="179" name="Rectangle 164"/>
          <p:cNvSpPr/>
          <p:nvPr/>
        </p:nvSpPr>
        <p:spPr>
          <a:xfrm>
            <a:off x="3201209" y="3937497"/>
            <a:ext cx="1215424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Report to PL PIC</a:t>
            </a:r>
          </a:p>
        </p:txBody>
      </p:sp>
      <p:cxnSp>
        <p:nvCxnSpPr>
          <p:cNvPr id="180" name="직선 화살표 연결선 179"/>
          <p:cNvCxnSpPr>
            <a:stCxn id="174" idx="2"/>
            <a:endCxn id="175" idx="0"/>
          </p:cNvCxnSpPr>
          <p:nvPr/>
        </p:nvCxnSpPr>
        <p:spPr bwMode="auto">
          <a:xfrm>
            <a:off x="3809914" y="1814244"/>
            <a:ext cx="330" cy="1451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직선 화살표 연결선 182"/>
          <p:cNvCxnSpPr>
            <a:stCxn id="175" idx="2"/>
            <a:endCxn id="177" idx="0"/>
          </p:cNvCxnSpPr>
          <p:nvPr/>
        </p:nvCxnSpPr>
        <p:spPr bwMode="auto">
          <a:xfrm flipH="1">
            <a:off x="3808921" y="2520742"/>
            <a:ext cx="1323" cy="14216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6" name="직선 화살표 연결선 185"/>
          <p:cNvCxnSpPr>
            <a:stCxn id="177" idx="2"/>
            <a:endCxn id="178" idx="0"/>
          </p:cNvCxnSpPr>
          <p:nvPr/>
        </p:nvCxnSpPr>
        <p:spPr bwMode="auto">
          <a:xfrm>
            <a:off x="3808921" y="3100741"/>
            <a:ext cx="0" cy="18424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90" name="직선 화살표 연결선 189"/>
          <p:cNvCxnSpPr>
            <a:stCxn id="178" idx="2"/>
            <a:endCxn id="179" idx="0"/>
          </p:cNvCxnSpPr>
          <p:nvPr/>
        </p:nvCxnSpPr>
        <p:spPr bwMode="auto">
          <a:xfrm>
            <a:off x="3808921" y="3722815"/>
            <a:ext cx="0" cy="21468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96" name="Rectangle 164"/>
          <p:cNvSpPr/>
          <p:nvPr/>
        </p:nvSpPr>
        <p:spPr>
          <a:xfrm>
            <a:off x="1730431" y="2021127"/>
            <a:ext cx="1215424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Handle 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as a normal claim</a:t>
            </a:r>
          </a:p>
        </p:txBody>
      </p:sp>
      <p:cxnSp>
        <p:nvCxnSpPr>
          <p:cNvPr id="199" name="직선 화살표 연결선 198"/>
          <p:cNvCxnSpPr>
            <a:stCxn id="175" idx="1"/>
            <a:endCxn id="196" idx="3"/>
          </p:cNvCxnSpPr>
          <p:nvPr/>
        </p:nvCxnSpPr>
        <p:spPr bwMode="auto">
          <a:xfrm flipH="1">
            <a:off x="2945855" y="2240043"/>
            <a:ext cx="257996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3037210" y="2009957"/>
            <a:ext cx="32412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No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810244" y="2484104"/>
            <a:ext cx="338554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Yes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23" name="꺾인 연결선 222"/>
          <p:cNvCxnSpPr>
            <a:stCxn id="92" idx="3"/>
            <a:endCxn id="164" idx="1"/>
          </p:cNvCxnSpPr>
          <p:nvPr/>
        </p:nvCxnSpPr>
        <p:spPr bwMode="auto">
          <a:xfrm>
            <a:off x="2941234" y="4573795"/>
            <a:ext cx="262617" cy="54372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32" name="Rectangle 164"/>
          <p:cNvSpPr/>
          <p:nvPr/>
        </p:nvSpPr>
        <p:spPr>
          <a:xfrm>
            <a:off x="1728449" y="2942009"/>
            <a:ext cx="1215424" cy="4378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Immediate report to PL PIC of sub</a:t>
            </a:r>
          </a:p>
        </p:txBody>
      </p:sp>
      <p:cxnSp>
        <p:nvCxnSpPr>
          <p:cNvPr id="235" name="꺾인 연결선 234"/>
          <p:cNvCxnSpPr>
            <a:stCxn id="68" idx="3"/>
            <a:endCxn id="232" idx="1"/>
          </p:cNvCxnSpPr>
          <p:nvPr/>
        </p:nvCxnSpPr>
        <p:spPr bwMode="auto">
          <a:xfrm>
            <a:off x="1499643" y="2860269"/>
            <a:ext cx="228806" cy="3006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38" name="TextBox 237"/>
          <p:cNvSpPr txBox="1"/>
          <p:nvPr/>
        </p:nvSpPr>
        <p:spPr>
          <a:xfrm>
            <a:off x="1500298" y="2644825"/>
            <a:ext cx="338554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Yes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42" name="꺾인 연결선 241"/>
          <p:cNvCxnSpPr>
            <a:stCxn id="232" idx="3"/>
            <a:endCxn id="241" idx="1"/>
          </p:cNvCxnSpPr>
          <p:nvPr/>
        </p:nvCxnSpPr>
        <p:spPr bwMode="auto">
          <a:xfrm flipV="1">
            <a:off x="2943873" y="1595328"/>
            <a:ext cx="1844151" cy="1565597"/>
          </a:xfrm>
          <a:prstGeom prst="bentConnector3">
            <a:avLst>
              <a:gd name="adj1" fmla="val 90046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miter lim="800000"/>
            <a:headEnd type="none" w="sm" len="sm"/>
            <a:tailEnd type="triangle"/>
          </a:ln>
          <a:effectLst/>
        </p:spPr>
      </p:cxnSp>
      <p:cxnSp>
        <p:nvCxnSpPr>
          <p:cNvPr id="247" name="꺾인 연결선 246"/>
          <p:cNvCxnSpPr>
            <a:stCxn id="164" idx="2"/>
            <a:endCxn id="241" idx="1"/>
          </p:cNvCxnSpPr>
          <p:nvPr/>
        </p:nvCxnSpPr>
        <p:spPr bwMode="auto">
          <a:xfrm rot="5400000" flipH="1" flipV="1">
            <a:off x="2338182" y="3067390"/>
            <a:ext cx="3921903" cy="977780"/>
          </a:xfrm>
          <a:prstGeom prst="bentConnector4">
            <a:avLst>
              <a:gd name="adj1" fmla="val -5829"/>
              <a:gd name="adj2" fmla="val 81009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miter lim="800000"/>
            <a:headEnd type="none" w="sm" len="sm"/>
            <a:tailEnd type="triangle"/>
          </a:ln>
          <a:effectLst/>
        </p:spPr>
      </p:cxnSp>
      <p:cxnSp>
        <p:nvCxnSpPr>
          <p:cNvPr id="326" name="꺾인 연결선 325"/>
          <p:cNvCxnSpPr>
            <a:stCxn id="169" idx="3"/>
            <a:endCxn id="335" idx="1"/>
          </p:cNvCxnSpPr>
          <p:nvPr/>
        </p:nvCxnSpPr>
        <p:spPr bwMode="auto">
          <a:xfrm>
            <a:off x="4416633" y="6074902"/>
            <a:ext cx="1768118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miter lim="800000"/>
            <a:headEnd type="none" w="sm" len="sm"/>
            <a:tailEnd type="triangle"/>
          </a:ln>
          <a:effectLst/>
        </p:spPr>
      </p:cxnSp>
      <p:grpSp>
        <p:nvGrpSpPr>
          <p:cNvPr id="468" name="그룹 467"/>
          <p:cNvGrpSpPr/>
          <p:nvPr/>
        </p:nvGrpSpPr>
        <p:grpSpPr>
          <a:xfrm>
            <a:off x="4788024" y="1376411"/>
            <a:ext cx="4032448" cy="4917407"/>
            <a:chOff x="4788024" y="1376411"/>
            <a:chExt cx="4032448" cy="4917407"/>
          </a:xfrm>
        </p:grpSpPr>
        <p:sp>
          <p:nvSpPr>
            <p:cNvPr id="240" name="Rectangle 164"/>
            <p:cNvSpPr/>
            <p:nvPr/>
          </p:nvSpPr>
          <p:spPr>
            <a:xfrm>
              <a:off x="7605048" y="1376411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[Media/outside Org]</a:t>
              </a:r>
            </a:p>
            <a:p>
              <a:pPr algn="ctr"/>
              <a:r>
                <a:rPr lang="en-US" altLang="ko-KR" sz="10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[Lawsuit]</a:t>
              </a:r>
            </a:p>
          </p:txBody>
        </p:sp>
        <p:sp>
          <p:nvSpPr>
            <p:cNvPr id="241" name="Rectangle 164"/>
            <p:cNvSpPr/>
            <p:nvPr/>
          </p:nvSpPr>
          <p:spPr>
            <a:xfrm>
              <a:off x="4788024" y="1376412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Acknowledgement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(Register to GPLS)</a:t>
              </a:r>
            </a:p>
          </p:txBody>
        </p:sp>
        <p:sp>
          <p:nvSpPr>
            <p:cNvPr id="252" name="Rectangle 164"/>
            <p:cNvSpPr/>
            <p:nvPr/>
          </p:nvSpPr>
          <p:spPr>
            <a:xfrm>
              <a:off x="4788024" y="2021125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Contact Customer</a:t>
              </a:r>
            </a:p>
            <a:p>
              <a:pPr algn="ctr"/>
              <a:r>
                <a:rPr lang="en-US" altLang="ko-KR" sz="1000" dirty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figure-out damage/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Demand status</a:t>
              </a:r>
              <a:r>
                <a:rPr lang="en-US" altLang="ko-KR" sz="1000" dirty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</a:p>
          </p:txBody>
        </p:sp>
        <p:sp>
          <p:nvSpPr>
            <p:cNvPr id="253" name="Rectangle 164"/>
            <p:cNvSpPr/>
            <p:nvPr/>
          </p:nvSpPr>
          <p:spPr>
            <a:xfrm>
              <a:off x="6184751" y="2713361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Voice Message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/Email</a:t>
              </a:r>
            </a:p>
          </p:txBody>
        </p:sp>
        <p:sp>
          <p:nvSpPr>
            <p:cNvPr id="254" name="Diamond 178"/>
            <p:cNvSpPr/>
            <p:nvPr/>
          </p:nvSpPr>
          <p:spPr>
            <a:xfrm>
              <a:off x="4788024" y="2651578"/>
              <a:ext cx="1212785" cy="561398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Same Day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Contact</a:t>
              </a:r>
              <a:endParaRPr lang="en-US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55" name="Diamond 178"/>
            <p:cNvSpPr/>
            <p:nvPr/>
          </p:nvSpPr>
          <p:spPr>
            <a:xfrm>
              <a:off x="4790663" y="3373894"/>
              <a:ext cx="1212785" cy="561398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Same Day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Visit</a:t>
              </a:r>
              <a:endParaRPr lang="en-US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56" name="직선 화살표 연결선 255"/>
            <p:cNvCxnSpPr>
              <a:stCxn id="241" idx="2"/>
              <a:endCxn id="252" idx="0"/>
            </p:cNvCxnSpPr>
            <p:nvPr/>
          </p:nvCxnSpPr>
          <p:spPr bwMode="auto">
            <a:xfrm>
              <a:off x="5395736" y="1814243"/>
              <a:ext cx="0" cy="206882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65" name="직선 화살표 연결선 264"/>
            <p:cNvCxnSpPr>
              <a:stCxn id="252" idx="2"/>
              <a:endCxn id="254" idx="0"/>
            </p:cNvCxnSpPr>
            <p:nvPr/>
          </p:nvCxnSpPr>
          <p:spPr bwMode="auto">
            <a:xfrm flipH="1">
              <a:off x="5394417" y="2458956"/>
              <a:ext cx="1319" cy="192622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68" name="직선 화살표 연결선 267"/>
            <p:cNvCxnSpPr>
              <a:stCxn id="254" idx="2"/>
              <a:endCxn id="255" idx="0"/>
            </p:cNvCxnSpPr>
            <p:nvPr/>
          </p:nvCxnSpPr>
          <p:spPr bwMode="auto">
            <a:xfrm>
              <a:off x="5394417" y="3212976"/>
              <a:ext cx="2639" cy="16091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1" name="직선 화살표 연결선 270"/>
            <p:cNvCxnSpPr>
              <a:stCxn id="254" idx="3"/>
              <a:endCxn id="253" idx="1"/>
            </p:cNvCxnSpPr>
            <p:nvPr/>
          </p:nvCxnSpPr>
          <p:spPr bwMode="auto">
            <a:xfrm>
              <a:off x="6000809" y="2932277"/>
              <a:ext cx="183942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4" name="꺾인 연결선 273"/>
            <p:cNvCxnSpPr>
              <a:stCxn id="253" idx="0"/>
              <a:endCxn id="252" idx="3"/>
            </p:cNvCxnSpPr>
            <p:nvPr/>
          </p:nvCxnSpPr>
          <p:spPr bwMode="auto">
            <a:xfrm rot="16200000" flipV="1">
              <a:off x="6161296" y="2082193"/>
              <a:ext cx="473320" cy="789015"/>
            </a:xfrm>
            <a:prstGeom prst="bentConnector2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277" name="Rectangle 164"/>
            <p:cNvSpPr/>
            <p:nvPr/>
          </p:nvSpPr>
          <p:spPr>
            <a:xfrm>
              <a:off x="4790663" y="4098358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Site Inspection &amp; 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Interview w/ Customer</a:t>
              </a:r>
            </a:p>
          </p:txBody>
        </p:sp>
        <p:sp>
          <p:nvSpPr>
            <p:cNvPr id="278" name="Diamond 178"/>
            <p:cNvSpPr/>
            <p:nvPr/>
          </p:nvSpPr>
          <p:spPr>
            <a:xfrm>
              <a:off x="4793302" y="4739810"/>
              <a:ext cx="1212785" cy="561398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Settlement</a:t>
              </a:r>
              <a:endParaRPr lang="en-US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303" name="직선 화살표 연결선 302"/>
            <p:cNvCxnSpPr>
              <a:stCxn id="255" idx="2"/>
              <a:endCxn id="277" idx="0"/>
            </p:cNvCxnSpPr>
            <p:nvPr/>
          </p:nvCxnSpPr>
          <p:spPr bwMode="auto">
            <a:xfrm>
              <a:off x="5397056" y="3935292"/>
              <a:ext cx="1319" cy="163066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306" name="Rectangle 164"/>
            <p:cNvSpPr/>
            <p:nvPr/>
          </p:nvSpPr>
          <p:spPr>
            <a:xfrm>
              <a:off x="6184751" y="3435677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Reschedule</a:t>
              </a:r>
            </a:p>
          </p:txBody>
        </p:sp>
        <p:cxnSp>
          <p:nvCxnSpPr>
            <p:cNvPr id="307" name="직선 화살표 연결선 306"/>
            <p:cNvCxnSpPr>
              <a:stCxn id="255" idx="3"/>
              <a:endCxn id="306" idx="1"/>
            </p:cNvCxnSpPr>
            <p:nvPr/>
          </p:nvCxnSpPr>
          <p:spPr bwMode="auto">
            <a:xfrm>
              <a:off x="6003448" y="3654593"/>
              <a:ext cx="181303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10" name="꺾인 연결선 309"/>
            <p:cNvCxnSpPr>
              <a:stCxn id="306" idx="2"/>
              <a:endCxn id="277" idx="3"/>
            </p:cNvCxnSpPr>
            <p:nvPr/>
          </p:nvCxnSpPr>
          <p:spPr bwMode="auto">
            <a:xfrm rot="5400000">
              <a:off x="6177392" y="3702203"/>
              <a:ext cx="443766" cy="786376"/>
            </a:xfrm>
            <a:prstGeom prst="bentConnector2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314" name="Rectangle 164"/>
            <p:cNvSpPr/>
            <p:nvPr/>
          </p:nvSpPr>
          <p:spPr>
            <a:xfrm>
              <a:off x="6184751" y="4801593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Additional Negotiation</a:t>
              </a:r>
            </a:p>
          </p:txBody>
        </p:sp>
        <p:sp>
          <p:nvSpPr>
            <p:cNvPr id="315" name="Rectangle 164"/>
            <p:cNvSpPr/>
            <p:nvPr/>
          </p:nvSpPr>
          <p:spPr>
            <a:xfrm>
              <a:off x="4790663" y="5511449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Collect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damaged unit</a:t>
              </a:r>
            </a:p>
          </p:txBody>
        </p:sp>
        <p:sp>
          <p:nvSpPr>
            <p:cNvPr id="316" name="Rectangle 164"/>
            <p:cNvSpPr/>
            <p:nvPr/>
          </p:nvSpPr>
          <p:spPr>
            <a:xfrm>
              <a:off x="7605048" y="5855985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Close</a:t>
              </a:r>
            </a:p>
          </p:txBody>
        </p:sp>
        <p:cxnSp>
          <p:nvCxnSpPr>
            <p:cNvPr id="317" name="직선 화살표 연결선 316"/>
            <p:cNvCxnSpPr>
              <a:stCxn id="277" idx="2"/>
              <a:endCxn id="278" idx="0"/>
            </p:cNvCxnSpPr>
            <p:nvPr/>
          </p:nvCxnSpPr>
          <p:spPr bwMode="auto">
            <a:xfrm>
              <a:off x="5398375" y="4536189"/>
              <a:ext cx="1320" cy="203621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20" name="직선 화살표 연결선 319"/>
            <p:cNvCxnSpPr>
              <a:stCxn id="278" idx="2"/>
              <a:endCxn id="315" idx="0"/>
            </p:cNvCxnSpPr>
            <p:nvPr/>
          </p:nvCxnSpPr>
          <p:spPr bwMode="auto">
            <a:xfrm flipH="1">
              <a:off x="5398375" y="5301208"/>
              <a:ext cx="1320" cy="210241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23" name="꺾인 연결선 322"/>
            <p:cNvCxnSpPr>
              <a:stCxn id="315" idx="3"/>
              <a:endCxn id="316" idx="0"/>
            </p:cNvCxnSpPr>
            <p:nvPr/>
          </p:nvCxnSpPr>
          <p:spPr bwMode="auto">
            <a:xfrm>
              <a:off x="6006087" y="5730365"/>
              <a:ext cx="2206673" cy="125620"/>
            </a:xfrm>
            <a:prstGeom prst="bentConnector2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335" name="Rectangle 164"/>
            <p:cNvSpPr/>
            <p:nvPr/>
          </p:nvSpPr>
          <p:spPr>
            <a:xfrm>
              <a:off x="6184751" y="5855987"/>
              <a:ext cx="1215424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Acknowledgement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(Register to GPLS)</a:t>
              </a:r>
            </a:p>
          </p:txBody>
        </p:sp>
        <p:cxnSp>
          <p:nvCxnSpPr>
            <p:cNvPr id="414" name="직선 화살표 연결선 413"/>
            <p:cNvCxnSpPr>
              <a:stCxn id="278" idx="3"/>
              <a:endCxn id="314" idx="1"/>
            </p:cNvCxnSpPr>
            <p:nvPr/>
          </p:nvCxnSpPr>
          <p:spPr bwMode="auto">
            <a:xfrm>
              <a:off x="6006087" y="5020509"/>
              <a:ext cx="178664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417" name="꺾인 연결선 416"/>
            <p:cNvCxnSpPr>
              <a:stCxn id="314" idx="0"/>
              <a:endCxn id="278" idx="0"/>
            </p:cNvCxnSpPr>
            <p:nvPr/>
          </p:nvCxnSpPr>
          <p:spPr bwMode="auto">
            <a:xfrm rot="16200000" flipV="1">
              <a:off x="6065188" y="4074318"/>
              <a:ext cx="61783" cy="1392768"/>
            </a:xfrm>
            <a:prstGeom prst="bentConnector3">
              <a:avLst>
                <a:gd name="adj1" fmla="val 315826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423" name="직선 화살표 연결선 422"/>
            <p:cNvCxnSpPr>
              <a:stCxn id="335" idx="3"/>
              <a:endCxn id="316" idx="1"/>
            </p:cNvCxnSpPr>
            <p:nvPr/>
          </p:nvCxnSpPr>
          <p:spPr bwMode="auto">
            <a:xfrm flipV="1">
              <a:off x="7400175" y="6074901"/>
              <a:ext cx="204873" cy="2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427" name="TextBox 426"/>
            <p:cNvSpPr txBox="1"/>
            <p:nvPr/>
          </p:nvSpPr>
          <p:spPr>
            <a:xfrm>
              <a:off x="5431483" y="3185713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Yes</a:t>
              </a:r>
              <a:endPara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28" name="TextBox 427"/>
            <p:cNvSpPr txBox="1"/>
            <p:nvPr/>
          </p:nvSpPr>
          <p:spPr>
            <a:xfrm>
              <a:off x="5431483" y="3909103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Yes</a:t>
              </a:r>
              <a:endPara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29" name="TextBox 428"/>
            <p:cNvSpPr txBox="1"/>
            <p:nvPr/>
          </p:nvSpPr>
          <p:spPr>
            <a:xfrm>
              <a:off x="5431483" y="5301208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Yes</a:t>
              </a:r>
              <a:endPara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30" name="TextBox 429"/>
            <p:cNvSpPr txBox="1"/>
            <p:nvPr/>
          </p:nvSpPr>
          <p:spPr>
            <a:xfrm>
              <a:off x="5930716" y="2726565"/>
              <a:ext cx="324128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No</a:t>
              </a:r>
              <a:endPara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31" name="TextBox 430"/>
            <p:cNvSpPr txBox="1"/>
            <p:nvPr/>
          </p:nvSpPr>
          <p:spPr>
            <a:xfrm>
              <a:off x="5930716" y="3416374"/>
              <a:ext cx="324128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No</a:t>
              </a:r>
              <a:endPara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32" name="TextBox 431"/>
            <p:cNvSpPr txBox="1"/>
            <p:nvPr/>
          </p:nvSpPr>
          <p:spPr>
            <a:xfrm>
              <a:off x="5924470" y="4826113"/>
              <a:ext cx="324128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No</a:t>
              </a:r>
              <a:endPara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35" name="Diamond 178"/>
            <p:cNvSpPr/>
            <p:nvPr/>
          </p:nvSpPr>
          <p:spPr>
            <a:xfrm>
              <a:off x="7605048" y="1969176"/>
              <a:ext cx="1212785" cy="561398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In progress of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Taking action</a:t>
              </a:r>
            </a:p>
          </p:txBody>
        </p:sp>
        <p:cxnSp>
          <p:nvCxnSpPr>
            <p:cNvPr id="436" name="꺾인 연결선 435"/>
            <p:cNvCxnSpPr>
              <a:stCxn id="435" idx="1"/>
              <a:endCxn id="241" idx="3"/>
            </p:cNvCxnSpPr>
            <p:nvPr/>
          </p:nvCxnSpPr>
          <p:spPr bwMode="auto">
            <a:xfrm rot="10800000">
              <a:off x="6003448" y="1595329"/>
              <a:ext cx="1601600" cy="654547"/>
            </a:xfrm>
            <a:prstGeom prst="bentConnector3">
              <a:avLst>
                <a:gd name="adj1" fmla="val 26672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dash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444" name="Rectangle 164"/>
            <p:cNvSpPr/>
            <p:nvPr/>
          </p:nvSpPr>
          <p:spPr>
            <a:xfrm>
              <a:off x="7605048" y="2712969"/>
              <a:ext cx="1215424" cy="603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Cooperative handling w/ 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relevant depts.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(PR, Legal)</a:t>
              </a:r>
            </a:p>
          </p:txBody>
        </p:sp>
        <p:cxnSp>
          <p:nvCxnSpPr>
            <p:cNvPr id="449" name="직선 화살표 연결선 448"/>
            <p:cNvCxnSpPr>
              <a:stCxn id="435" idx="2"/>
              <a:endCxn id="444" idx="0"/>
            </p:cNvCxnSpPr>
            <p:nvPr/>
          </p:nvCxnSpPr>
          <p:spPr bwMode="auto">
            <a:xfrm>
              <a:off x="8211441" y="2530574"/>
              <a:ext cx="1319" cy="182395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456" name="직선 화살표 연결선 455"/>
            <p:cNvCxnSpPr>
              <a:stCxn id="240" idx="2"/>
              <a:endCxn id="435" idx="0"/>
            </p:cNvCxnSpPr>
            <p:nvPr/>
          </p:nvCxnSpPr>
          <p:spPr bwMode="auto">
            <a:xfrm flipH="1">
              <a:off x="8211441" y="1814242"/>
              <a:ext cx="1319" cy="154934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460" name="TextBox 459"/>
            <p:cNvSpPr txBox="1"/>
            <p:nvPr/>
          </p:nvSpPr>
          <p:spPr>
            <a:xfrm>
              <a:off x="7340547" y="2023330"/>
              <a:ext cx="324128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No</a:t>
              </a:r>
              <a:endPara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8212760" y="2511121"/>
              <a:ext cx="34176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Yes</a:t>
              </a:r>
              <a:endPara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462" name="꺾인 연결선 461"/>
            <p:cNvCxnSpPr>
              <a:stCxn id="435" idx="1"/>
              <a:endCxn id="444" idx="0"/>
            </p:cNvCxnSpPr>
            <p:nvPr/>
          </p:nvCxnSpPr>
          <p:spPr bwMode="auto">
            <a:xfrm rot="10800000" flipH="1" flipV="1">
              <a:off x="7605048" y="2249875"/>
              <a:ext cx="607712" cy="463094"/>
            </a:xfrm>
            <a:prstGeom prst="bentConnector4">
              <a:avLst>
                <a:gd name="adj1" fmla="val -37617"/>
                <a:gd name="adj2" fmla="val 80307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cxnSp>
        <p:nvCxnSpPr>
          <p:cNvPr id="470" name="꺾인 연결선 469"/>
          <p:cNvCxnSpPr>
            <a:stCxn id="179" idx="2"/>
            <a:endCxn id="241" idx="1"/>
          </p:cNvCxnSpPr>
          <p:nvPr/>
        </p:nvCxnSpPr>
        <p:spPr bwMode="auto">
          <a:xfrm rot="5400000" flipH="1" flipV="1">
            <a:off x="2908472" y="2495776"/>
            <a:ext cx="2780000" cy="979103"/>
          </a:xfrm>
          <a:prstGeom prst="bentConnector4">
            <a:avLst>
              <a:gd name="adj1" fmla="val -8223"/>
              <a:gd name="adj2" fmla="val 81034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miter lim="800000"/>
            <a:headEnd type="none" w="sm" len="sm"/>
            <a:tailEnd type="triangle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1662672" y="2615457"/>
            <a:ext cx="1440625" cy="372654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502611" y="1182810"/>
            <a:ext cx="1360373" cy="317857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72401" y="1237489"/>
            <a:ext cx="1407967" cy="510451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491086" y="5638509"/>
            <a:ext cx="1383422" cy="65422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739771" y="2520742"/>
            <a:ext cx="2762839" cy="3821257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068574" y="4638000"/>
            <a:ext cx="1387390" cy="165473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3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179512" y="692696"/>
          <a:ext cx="8784976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9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8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Process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To-do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What-if Action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L/T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PICs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4827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Center receives suspicious PL cases</a:t>
                      </a: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Verify PL claim whether it is genuine</a:t>
                      </a:r>
                      <a:r>
                        <a:rPr lang="en-US" altLang="ko-KR" sz="1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or not through detecting PL keywords during call conversation</a:t>
                      </a: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Transfer to PL/VOC/TA PICs</a:t>
                      </a:r>
                      <a:r>
                        <a:rPr lang="en-US" altLang="ko-KR" sz="1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of call center</a:t>
                      </a: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Secure information on</a:t>
                      </a:r>
                    </a:p>
                    <a:p>
                      <a:pPr marL="0" indent="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Customer(name,</a:t>
                      </a:r>
                      <a:r>
                        <a:rPr lang="en-US" altLang="ko-KR" sz="1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address, contact),</a:t>
                      </a:r>
                    </a:p>
                    <a:p>
                      <a:pPr marL="0" indent="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D</a:t>
                      </a:r>
                      <a:r>
                        <a:rPr lang="en-US" altLang="ko-KR" sz="10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amaged</a:t>
                      </a:r>
                      <a:r>
                        <a:rPr lang="en-US" altLang="ko-KR" sz="1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Unit(model name, etc.),</a:t>
                      </a:r>
                    </a:p>
                    <a:p>
                      <a:pPr marL="0" indent="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Incident</a:t>
                      </a:r>
                    </a:p>
                    <a:p>
                      <a:pPr marL="0" indent="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(5W1H, injury, property damage)</a:t>
                      </a:r>
                      <a:endParaRPr lang="en-US" altLang="ko-KR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00" b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00" b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="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Create G-CIC claim ticket and Transfer &amp; Notify it to PL PIC of sub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</a:t>
                      </a:r>
                      <a:r>
                        <a:rPr lang="ko-KR" altLang="en-US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Transfer</a:t>
                      </a: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Customer info</a:t>
                      </a: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Unit info</a:t>
                      </a: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Incident info</a:t>
                      </a: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G-CIC </a:t>
                      </a:r>
                    </a:p>
                    <a:p>
                      <a:pPr marL="0" indent="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claim ticket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Handle as a normal claim if it is not PL claim </a:t>
                      </a: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Immediately</a:t>
                      </a: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Immediately once recognition of PL claim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Immediately once </a:t>
                      </a: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transferred to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Immediately after call w/ customer</a:t>
                      </a: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C/Center</a:t>
                      </a:r>
                      <a:r>
                        <a:rPr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GA</a:t>
                      </a: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C/Center</a:t>
                      </a:r>
                      <a:r>
                        <a:rPr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GA</a:t>
                      </a: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C/Center</a:t>
                      </a:r>
                      <a:r>
                        <a:rPr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TA/VOC, PL PIC</a:t>
                      </a: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C/Center</a:t>
                      </a:r>
                      <a:r>
                        <a:rPr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TA/VOC, PL PIC</a:t>
                      </a: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C/Center</a:t>
                      </a:r>
                      <a:r>
                        <a:rPr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TA/VOC, PL PIC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0" y="15015"/>
            <a:ext cx="5546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PL handling Process at Call Center </a:t>
            </a:r>
          </a:p>
        </p:txBody>
      </p:sp>
      <p:sp>
        <p:nvSpPr>
          <p:cNvPr id="90" name="Rectangle 351"/>
          <p:cNvSpPr>
            <a:spLocks noChangeArrowheads="1"/>
          </p:cNvSpPr>
          <p:nvPr/>
        </p:nvSpPr>
        <p:spPr bwMode="auto">
          <a:xfrm>
            <a:off x="-2328" y="548680"/>
            <a:ext cx="9142412" cy="71437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굴림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33194" y="1196752"/>
            <a:ext cx="1217409" cy="5494591"/>
            <a:chOff x="333194" y="1052736"/>
            <a:chExt cx="1217409" cy="5494591"/>
          </a:xfrm>
        </p:grpSpPr>
        <p:sp>
          <p:nvSpPr>
            <p:cNvPr id="148" name="Rectangle 164"/>
            <p:cNvSpPr/>
            <p:nvPr/>
          </p:nvSpPr>
          <p:spPr>
            <a:xfrm>
              <a:off x="335179" y="1052736"/>
              <a:ext cx="1213439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[Call Center]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Receiving PL</a:t>
              </a:r>
            </a:p>
          </p:txBody>
        </p:sp>
        <p:sp>
          <p:nvSpPr>
            <p:cNvPr id="151" name="Diamond 178"/>
            <p:cNvSpPr/>
            <p:nvPr/>
          </p:nvSpPr>
          <p:spPr>
            <a:xfrm>
              <a:off x="335178" y="2219530"/>
              <a:ext cx="1212785" cy="561398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PL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claim</a:t>
              </a:r>
            </a:p>
          </p:txBody>
        </p:sp>
        <p:sp>
          <p:nvSpPr>
            <p:cNvPr id="152" name="Rectangle 164"/>
            <p:cNvSpPr/>
            <p:nvPr/>
          </p:nvSpPr>
          <p:spPr>
            <a:xfrm>
              <a:off x="335177" y="3573016"/>
              <a:ext cx="1212785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Call Transfer to 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PL PIC of </a:t>
              </a:r>
              <a:r>
                <a:rPr lang="en-US" altLang="ko-KR" sz="1000" dirty="0" err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C.Center</a:t>
              </a:r>
              <a:endPara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54" name="직선 화살표 연결선 153"/>
            <p:cNvCxnSpPr>
              <a:stCxn id="148" idx="2"/>
              <a:endCxn id="151" idx="0"/>
            </p:cNvCxnSpPr>
            <p:nvPr/>
          </p:nvCxnSpPr>
          <p:spPr bwMode="auto">
            <a:xfrm flipH="1">
              <a:off x="941571" y="1490567"/>
              <a:ext cx="328" cy="728963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61" name="Rectangle 164"/>
            <p:cNvSpPr/>
            <p:nvPr/>
          </p:nvSpPr>
          <p:spPr>
            <a:xfrm>
              <a:off x="333194" y="4869160"/>
              <a:ext cx="1212785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Obtain Info on 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Customer &amp; Incident</a:t>
              </a:r>
            </a:p>
          </p:txBody>
        </p:sp>
        <p:sp>
          <p:nvSpPr>
            <p:cNvPr id="163" name="Rectangle 164"/>
            <p:cNvSpPr/>
            <p:nvPr/>
          </p:nvSpPr>
          <p:spPr>
            <a:xfrm>
              <a:off x="337818" y="6109496"/>
              <a:ext cx="1212785" cy="4378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Resister to G-CIC</a:t>
              </a:r>
            </a:p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(Claim Ticket-PL)</a:t>
              </a:r>
            </a:p>
          </p:txBody>
        </p:sp>
        <p:cxnSp>
          <p:nvCxnSpPr>
            <p:cNvPr id="166" name="직선 화살표 연결선 165"/>
            <p:cNvCxnSpPr>
              <a:stCxn id="151" idx="2"/>
              <a:endCxn id="152" idx="0"/>
            </p:cNvCxnSpPr>
            <p:nvPr/>
          </p:nvCxnSpPr>
          <p:spPr bwMode="auto">
            <a:xfrm flipH="1">
              <a:off x="941570" y="2780928"/>
              <a:ext cx="1" cy="7920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67" name="직선 화살표 연결선 166"/>
            <p:cNvCxnSpPr>
              <a:stCxn id="152" idx="2"/>
              <a:endCxn id="161" idx="0"/>
            </p:cNvCxnSpPr>
            <p:nvPr/>
          </p:nvCxnSpPr>
          <p:spPr bwMode="auto">
            <a:xfrm flipH="1">
              <a:off x="939587" y="4010847"/>
              <a:ext cx="1983" cy="858313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74" name="직선 화살표 연결선 173"/>
            <p:cNvCxnSpPr>
              <a:stCxn id="161" idx="2"/>
              <a:endCxn id="163" idx="0"/>
            </p:cNvCxnSpPr>
            <p:nvPr/>
          </p:nvCxnSpPr>
          <p:spPr bwMode="auto">
            <a:xfrm>
              <a:off x="939587" y="5306991"/>
              <a:ext cx="4624" cy="802505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6443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-1614" y="15015"/>
            <a:ext cx="3914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HHP PL handling process</a:t>
            </a:r>
            <a:endParaRPr lang="ko-KR" altLang="en-US" sz="2400" b="1" dirty="0"/>
          </a:p>
        </p:txBody>
      </p:sp>
      <p:sp>
        <p:nvSpPr>
          <p:cNvPr id="40" name="Rectangle 351"/>
          <p:cNvSpPr>
            <a:spLocks noChangeArrowheads="1"/>
          </p:cNvSpPr>
          <p:nvPr/>
        </p:nvSpPr>
        <p:spPr bwMode="auto">
          <a:xfrm>
            <a:off x="-2328" y="477243"/>
            <a:ext cx="9142412" cy="71437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굴림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620688"/>
            <a:ext cx="878497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โปรดสอบถามคำถามดังต่อไปนี้กับคุณลูกค้า เมื่อมี </a:t>
            </a:r>
            <a:r>
              <a:rPr lang="en-US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case </a:t>
            </a:r>
            <a: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เข้ามา</a:t>
            </a:r>
          </a:p>
          <a:p>
            <a: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และ</a:t>
            </a:r>
            <a:r>
              <a:rPr lang="th-TH" altLang="ko-KR" sz="14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ส่งเมลข้อมูลเครื่องที่เสียหายให้ </a:t>
            </a:r>
            <a:r>
              <a:rPr lang="en-US" altLang="ko-KR" sz="14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 PIC </a:t>
            </a:r>
            <a:r>
              <a:rPr lang="en-US" altLang="ko-KR" sz="1400" kern="0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2"/>
              </a:rPr>
              <a:t>witti.c@samsung.com</a:t>
            </a:r>
            <a:r>
              <a:rPr lang="en-US" altLang="ko-KR" sz="1400" kern="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th-TH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ข้อมูลลูกค้า :</a:t>
            </a:r>
            <a:b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 ชื่อ นามสกุล</a:t>
            </a:r>
            <a:b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 ที่อยู่</a:t>
            </a:r>
            <a:b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3. เบอร์โทรศัพท์</a:t>
            </a:r>
          </a:p>
          <a:p>
            <a: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ข้อมูลสินค้า :</a:t>
            </a:r>
            <a:b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4. ประเภทผลิตภัณฑ์</a:t>
            </a:r>
            <a:b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5. รหัสรุ่น</a:t>
            </a:r>
            <a:b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6. หมายเลขซีเรียล</a:t>
            </a:r>
            <a:b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7. หมายเลข </a:t>
            </a:r>
            <a:r>
              <a:rPr lang="en-US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IMEI</a:t>
            </a:r>
          </a:p>
          <a:p>
            <a: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ข้อมูลเหตุการณ์และความเสียหาย :</a:t>
            </a:r>
            <a:b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8. วันที่ ที่เกิดเหตุ</a:t>
            </a:r>
            <a:b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9. เวลา ที่เกิดเหตุ</a:t>
            </a:r>
            <a:b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10. สถานที่ ที่เกิดเหตุ</a:t>
            </a:r>
            <a:b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(บนเตียงในห้องนอน, บนโต็ะในห้องนั่งเล่น, บนพื้นริมกำแพงในห้องครัว, พื้นหลังบ้านนอกบ้านแต่ติดตัวบ้าน, บนโต็ะที่ทำงาน, ในกระเป๋าขณะเดินในห้าง ฯลฯ)</a:t>
            </a:r>
          </a:p>
          <a:p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11. ณ ขณะนั้น? </a:t>
            </a:r>
            <a: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(เครื่องเปิด/ปิด, ชาร์จไฟอยู่/ไม่ได้ชาร์จไฟอยู่, เสียบปลั๊กไฟอยู่/ไม่ได้เสียบปลั๊กไฟอยู่, ทำงานอยู่/ไม่ได้ทำงานอยู่)</a:t>
            </a:r>
            <a:b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12. เหตุเกิดอย่างไร</a:t>
            </a:r>
            <a:b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13. มีผู้ได้รับบาดเจ็บ?</a:t>
            </a:r>
            <a:b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14. มีความเสียหาย?</a:t>
            </a:r>
          </a:p>
          <a:p>
            <a:r>
              <a:rPr lang="th-TH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แล้วได้มีการเปิดงาน(แจ้ง)ไปที่ :</a:t>
            </a:r>
          </a:p>
          <a:p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15. ศูนย์ไหน</a:t>
            </a:r>
          </a:p>
          <a:p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16. ชื่อพนักงานศูนย์ที่รับเรื่อง?</a:t>
            </a:r>
          </a:p>
          <a:p>
            <a:r>
              <a:rPr lang="th-TH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17. เลขที่ให้บริการ (</a:t>
            </a:r>
            <a:r>
              <a:rPr lang="en-US" sz="1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job number)?</a:t>
            </a:r>
            <a:endParaRPr lang="en-US" sz="1400" dirty="0">
              <a:solidFill>
                <a:srgbClr val="0000FF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-1614" y="15015"/>
            <a:ext cx="3914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HHP PL handling process</a:t>
            </a:r>
            <a:endParaRPr lang="ko-KR" altLang="en-US" sz="2400" b="1" dirty="0"/>
          </a:p>
        </p:txBody>
      </p:sp>
      <p:sp>
        <p:nvSpPr>
          <p:cNvPr id="40" name="Rectangle 351"/>
          <p:cNvSpPr>
            <a:spLocks noChangeArrowheads="1"/>
          </p:cNvSpPr>
          <p:nvPr/>
        </p:nvSpPr>
        <p:spPr bwMode="auto">
          <a:xfrm>
            <a:off x="-2328" y="477243"/>
            <a:ext cx="9142412" cy="71437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굴림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2564904"/>
            <a:ext cx="18851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Q&amp;A</a:t>
            </a:r>
          </a:p>
          <a:p>
            <a:endParaRPr lang="en-US" sz="2800" dirty="0"/>
          </a:p>
          <a:p>
            <a:r>
              <a:rPr lang="en-US" sz="2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74819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4845</TotalTime>
  <Words>909</Words>
  <Application>Microsoft Office PowerPoint</Application>
  <PresentationFormat>On-screen Show (4:3)</PresentationFormat>
  <Paragraphs>280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맑은 고딕</vt:lpstr>
      <vt:lpstr>Arial</vt:lpstr>
      <vt:lpstr>HY견고딕</vt:lpstr>
      <vt:lpstr>Microsoft Sans Serif</vt:lpstr>
      <vt:lpstr>Times New Roman</vt:lpstr>
      <vt:lpstr>Wingdings</vt:lpstr>
      <vt:lpstr>Office 테마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SEC</dc:creator>
  <cp:lastModifiedBy>Samsung Samsung</cp:lastModifiedBy>
  <cp:revision>261</cp:revision>
  <cp:lastPrinted>2017-01-26T06:10:40Z</cp:lastPrinted>
  <dcterms:created xsi:type="dcterms:W3CDTF">2017-01-03T02:07:22Z</dcterms:created>
  <dcterms:modified xsi:type="dcterms:W3CDTF">2022-07-07T10:26:54Z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C:\Users\Samsung\Downloads\PL handling process guide for Call Center ไทย.pptx</vt:lpwstr>
  </property>
</Properties>
</file>