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80" r:id="rId2"/>
    <p:sldId id="283" r:id="rId3"/>
    <p:sldId id="286" r:id="rId4"/>
    <p:sldId id="284" r:id="rId5"/>
    <p:sldId id="281" r:id="rId6"/>
    <p:sldId id="287" r:id="rId7"/>
    <p:sldId id="285" r:id="rId8"/>
    <p:sldId id="282" r:id="rId9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743" autoAdjust="0"/>
    <p:restoredTop sz="94660"/>
  </p:normalViewPr>
  <p:slideViewPr>
    <p:cSldViewPr>
      <p:cViewPr varScale="1">
        <p:scale>
          <a:sx n="114" d="100"/>
          <a:sy n="114" d="100"/>
        </p:scale>
        <p:origin x="1122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4781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3D6A7B-9BFB-4A2C-A20B-AAFB47E25DD4}" type="datetimeFigureOut">
              <a:rPr lang="ko-KR" altLang="en-US" smtClean="0"/>
              <a:t>2022-07-07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9A2CCF-D3FD-44D7-A0E1-CC89A5D949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035300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CD305-360C-4D53-9546-8B7552F22809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99625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41817-9200-415E-9FC5-6697C4DAAFCD}" type="datetimeFigureOut">
              <a:rPr lang="ko-KR" altLang="en-US" smtClean="0"/>
              <a:t>2022-07-07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088F2-BEE2-4F3B-848A-8DAFA40E7719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95812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41817-9200-415E-9FC5-6697C4DAAFCD}" type="datetimeFigureOut">
              <a:rPr lang="ko-KR" altLang="en-US" smtClean="0"/>
              <a:t>2022-07-07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088F2-BEE2-4F3B-848A-8DAFA40E7719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27643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41817-9200-415E-9FC5-6697C4DAAFCD}" type="datetimeFigureOut">
              <a:rPr lang="ko-KR" altLang="en-US" smtClean="0"/>
              <a:t>2022-07-07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088F2-BEE2-4F3B-848A-8DAFA40E7719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4128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41817-9200-415E-9FC5-6697C4DAAFCD}" type="datetimeFigureOut">
              <a:rPr lang="ko-KR" altLang="en-US" smtClean="0"/>
              <a:t>2022-07-07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088F2-BEE2-4F3B-848A-8DAFA40E7719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10100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41817-9200-415E-9FC5-6697C4DAAFCD}" type="datetimeFigureOut">
              <a:rPr lang="ko-KR" altLang="en-US" smtClean="0"/>
              <a:t>2022-07-07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088F2-BEE2-4F3B-848A-8DAFA40E7719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34278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41817-9200-415E-9FC5-6697C4DAAFCD}" type="datetimeFigureOut">
              <a:rPr lang="ko-KR" altLang="en-US" smtClean="0"/>
              <a:t>2022-07-07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088F2-BEE2-4F3B-848A-8DAFA40E7719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8082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41817-9200-415E-9FC5-6697C4DAAFCD}" type="datetimeFigureOut">
              <a:rPr lang="ko-KR" altLang="en-US" smtClean="0"/>
              <a:t>2022-07-07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088F2-BEE2-4F3B-848A-8DAFA40E7719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82437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41817-9200-415E-9FC5-6697C4DAAFCD}" type="datetimeFigureOut">
              <a:rPr lang="ko-KR" altLang="en-US" smtClean="0"/>
              <a:t>2022-07-07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088F2-BEE2-4F3B-848A-8DAFA40E7719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41784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41817-9200-415E-9FC5-6697C4DAAFCD}" type="datetimeFigureOut">
              <a:rPr lang="ko-KR" altLang="en-US" smtClean="0"/>
              <a:t>2022-07-07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088F2-BEE2-4F3B-848A-8DAFA40E7719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36436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41817-9200-415E-9FC5-6697C4DAAFCD}" type="datetimeFigureOut">
              <a:rPr lang="ko-KR" altLang="en-US" smtClean="0"/>
              <a:t>2022-07-07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088F2-BEE2-4F3B-848A-8DAFA40E7719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32721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41817-9200-415E-9FC5-6697C4DAAFCD}" type="datetimeFigureOut">
              <a:rPr lang="ko-KR" altLang="en-US" smtClean="0"/>
              <a:t>2022-07-07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088F2-BEE2-4F3B-848A-8DAFA40E7719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58771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E41817-9200-415E-9FC5-6697C4DAAFCD}" type="datetimeFigureOut">
              <a:rPr lang="ko-KR" altLang="en-US" smtClean="0"/>
              <a:t>2022-07-07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6088F2-BEE2-4F3B-848A-8DAFA40E7719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27388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witti.c@samsung.com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witti.c@samsung.com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176563" y="5475207"/>
            <a:ext cx="8597757" cy="548030"/>
          </a:xfrm>
          <a:prstGeom prst="rect">
            <a:avLst/>
          </a:prstGeom>
          <a:noFill/>
        </p:spPr>
        <p:txBody>
          <a:bodyPr wrap="square" lIns="85530" tIns="42765" rIns="85530" bIns="42765" rtlCol="0">
            <a:spAutoFit/>
          </a:bodyPr>
          <a:lstStyle/>
          <a:p>
            <a:pPr algn="ctr"/>
            <a:r>
              <a:rPr lang="en-US" altLang="ko-KR" sz="3000" b="1" dirty="0">
                <a:ln>
                  <a:solidFill>
                    <a:srgbClr val="BBE0E3">
                      <a:alpha val="0"/>
                    </a:srgbClr>
                  </a:solidFill>
                </a:ln>
                <a:solidFill>
                  <a:srgbClr val="00004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TSE CS</a:t>
            </a:r>
            <a:endParaRPr lang="ko-KR" altLang="en-US" sz="3000" b="1" dirty="0">
              <a:ln>
                <a:solidFill>
                  <a:srgbClr val="BBE0E3">
                    <a:alpha val="0"/>
                  </a:srgbClr>
                </a:solidFill>
              </a:ln>
              <a:solidFill>
                <a:srgbClr val="00004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7509599" y="213275"/>
            <a:ext cx="1264722" cy="286420"/>
          </a:xfrm>
          <a:prstGeom prst="rect">
            <a:avLst/>
          </a:prstGeom>
          <a:noFill/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square" lIns="85530" tIns="42765" rIns="85530" bIns="42765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30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Confidential</a:t>
            </a:r>
            <a:endParaRPr lang="ko-KR" altLang="en-US" sz="1300">
              <a:solidFill>
                <a:srgbClr val="FF0000"/>
              </a:solidFill>
              <a:latin typeface="HY견고딕" pitchFamily="18" charset="-127"/>
              <a:ea typeface="HY견고딕" pitchFamily="18" charset="-127"/>
            </a:endParaRPr>
          </a:p>
        </p:txBody>
      </p:sp>
      <p:grpSp>
        <p:nvGrpSpPr>
          <p:cNvPr id="12" name="그룹 11"/>
          <p:cNvGrpSpPr/>
          <p:nvPr/>
        </p:nvGrpSpPr>
        <p:grpSpPr>
          <a:xfrm>
            <a:off x="0" y="1759527"/>
            <a:ext cx="9144000" cy="1058258"/>
            <a:chOff x="0" y="1801479"/>
            <a:chExt cx="9867730" cy="1083490"/>
          </a:xfrm>
        </p:grpSpPr>
        <p:sp>
          <p:nvSpPr>
            <p:cNvPr id="14" name="직사각형 13"/>
            <p:cNvSpPr/>
            <p:nvPr/>
          </p:nvSpPr>
          <p:spPr>
            <a:xfrm>
              <a:off x="0" y="1801479"/>
              <a:ext cx="9867730" cy="1083490"/>
            </a:xfrm>
            <a:prstGeom prst="rect">
              <a:avLst/>
            </a:prstGeom>
            <a:solidFill>
              <a:srgbClr val="01136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b="1">
                <a:solidFill>
                  <a:prstClr val="white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85467" y="1936726"/>
              <a:ext cx="9696793" cy="708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latinLnBrk="0" hangingPunct="0">
                <a:lnSpc>
                  <a:spcPct val="95000"/>
                </a:lnSpc>
                <a:buSzPct val="80000"/>
                <a:defRPr/>
              </a:pPr>
              <a:r>
                <a:rPr lang="en-US" altLang="ko-KR" sz="4100" b="1" spc="-122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맑은 고딕" panose="020B0503020000020004" pitchFamily="50" charset="-127"/>
                  <a:ea typeface="맑은 고딕" panose="020B0503020000020004" pitchFamily="50" charset="-127"/>
                  <a:cs typeface="Tahoma" pitchFamily="34" charset="0"/>
                </a:rPr>
                <a:t>PL handling process guideline</a:t>
              </a: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176563" y="4032299"/>
            <a:ext cx="8597757" cy="378753"/>
          </a:xfrm>
          <a:prstGeom prst="rect">
            <a:avLst/>
          </a:prstGeom>
          <a:noFill/>
        </p:spPr>
        <p:txBody>
          <a:bodyPr wrap="square" lIns="85530" tIns="42765" rIns="85530" bIns="42765" rtlCol="0">
            <a:spAutoFit/>
          </a:bodyPr>
          <a:lstStyle/>
          <a:p>
            <a:pPr algn="ctr"/>
            <a:r>
              <a:rPr lang="en-US" altLang="ko-KR" sz="1900" b="1" dirty="0">
                <a:ln>
                  <a:solidFill>
                    <a:srgbClr val="BBE0E3">
                      <a:alpha val="0"/>
                    </a:srgbClr>
                  </a:solidFill>
                </a:ln>
                <a:solidFill>
                  <a:srgbClr val="00004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Jul 2022</a:t>
            </a:r>
          </a:p>
        </p:txBody>
      </p:sp>
    </p:spTree>
    <p:extLst>
      <p:ext uri="{BB962C8B-B14F-4D97-AF65-F5344CB8AC3E}">
        <p14:creationId xmlns:p14="http://schemas.microsoft.com/office/powerpoint/2010/main" val="3253001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4474076" y="1200727"/>
            <a:ext cx="4448251" cy="4867564"/>
          </a:xfrm>
          <a:prstGeom prst="rect">
            <a:avLst/>
          </a:prstGeom>
          <a:solidFill>
            <a:schemeClr val="bg1">
              <a:lumMod val="65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lowchart: Process 15"/>
          <p:cNvSpPr/>
          <p:nvPr/>
        </p:nvSpPr>
        <p:spPr>
          <a:xfrm>
            <a:off x="4516641" y="1243975"/>
            <a:ext cx="4360852" cy="464752"/>
          </a:xfrm>
          <a:prstGeom prst="flowChartProcess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lowchart: Process 13"/>
          <p:cNvSpPr/>
          <p:nvPr/>
        </p:nvSpPr>
        <p:spPr>
          <a:xfrm>
            <a:off x="278896" y="1200727"/>
            <a:ext cx="3923649" cy="4867564"/>
          </a:xfrm>
          <a:prstGeom prst="flowChartProcess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6470592" y="2126611"/>
            <a:ext cx="457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78896" y="1280502"/>
            <a:ext cx="3738921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th-TH" sz="18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การเคลม </a:t>
            </a:r>
            <a:r>
              <a:rPr lang="en-US" sz="18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PL </a:t>
            </a:r>
            <a:r>
              <a:rPr lang="th-TH" sz="18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คืออะไร</a:t>
            </a:r>
            <a:r>
              <a:rPr lang="en-US" sz="18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?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th-TH" sz="18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อุบัติเหตุที่เกิดจากผลิตภัณฑ์ซึ่งทำให้เกิดอันตรายใดๆ (ไฟไหม้, การได้รับบาดเจ็บ, ไฟฟ้าช็อต, ฯลฯ) ต่อความปลอดภัยของลูกค้าและสร้างความเสียหายต่อทรัพย์สินหรือสุขภาพ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th-TH" sz="18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หรือการสูญเสียเกิดขึ้นจากข้อบกพร่องของผลิตภัณฑ์ และจำเป็นต้องชดใช้ให้กับลูกค้า (</a:t>
            </a:r>
            <a:r>
              <a:rPr lang="th-TH" sz="1800" dirty="0">
                <a:solidFill>
                  <a:srgbClr val="FF0000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โดยเฉพาะอย่างยิ่งปัญหาที่เกี่ยวข้องกับความปลอดภัย</a:t>
            </a:r>
            <a:r>
              <a:rPr lang="th-TH" sz="18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) เราควรดำเนินการตามแนวทางกระบวนการจัดการ </a:t>
            </a:r>
            <a:r>
              <a:rPr lang="en-US" sz="18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PL case </a:t>
            </a:r>
            <a:r>
              <a:rPr lang="th-TH" sz="18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โดยเร็วที่สุดเท่าที่จะทำได้ และเก็บข้อมูลต่างๆที่เกี่ยวข้องกลับมาสำหรับการปรับปรุงคุณภาพผลิตภัณฑ์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747360" y="4480935"/>
            <a:ext cx="21301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*</a:t>
            </a:r>
            <a:r>
              <a:rPr lang="th-TH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ต้องมีรอยไหม้ที่มองเห็นได้บนผลิตภัณฑ์</a:t>
            </a:r>
            <a:endParaRPr lang="en-US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5" name="Flowchart: Process 4"/>
          <p:cNvSpPr/>
          <p:nvPr/>
        </p:nvSpPr>
        <p:spPr>
          <a:xfrm>
            <a:off x="4516641" y="2020892"/>
            <a:ext cx="1985818" cy="660400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ไฟไหม้</a:t>
            </a:r>
          </a:p>
        </p:txBody>
      </p:sp>
      <p:sp>
        <p:nvSpPr>
          <p:cNvPr id="6" name="Flowchart: Process 5"/>
          <p:cNvSpPr/>
          <p:nvPr/>
        </p:nvSpPr>
        <p:spPr>
          <a:xfrm>
            <a:off x="6701544" y="2020892"/>
            <a:ext cx="2175949" cy="660400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การได้รับบาดเจ็บ และการถูกไฟฟ้าช็อตจากผลิตภัณฑ์</a:t>
            </a:r>
          </a:p>
        </p:txBody>
      </p:sp>
      <p:sp>
        <p:nvSpPr>
          <p:cNvPr id="7" name="Flowchart: Process 6"/>
          <p:cNvSpPr/>
          <p:nvPr/>
        </p:nvSpPr>
        <p:spPr>
          <a:xfrm>
            <a:off x="4516641" y="3773492"/>
            <a:ext cx="1985818" cy="660400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การระเบิดของแบตเตอรี่ และคอมเพรสเซอร์</a:t>
            </a:r>
          </a:p>
        </p:txBody>
      </p:sp>
      <p:sp>
        <p:nvSpPr>
          <p:cNvPr id="8" name="Flowchart: Process 7"/>
          <p:cNvSpPr/>
          <p:nvPr/>
        </p:nvSpPr>
        <p:spPr>
          <a:xfrm>
            <a:off x="6701544" y="3773492"/>
            <a:ext cx="2175949" cy="660400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การเผาไหม้ และควันภายในผลิตภัณฑ์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189556" y="1290126"/>
            <a:ext cx="1015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PL case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26116" y="220724"/>
            <a:ext cx="54863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การเคลม </a:t>
            </a:r>
            <a:r>
              <a:rPr lang="en-US" sz="2000" b="1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Product Liability (PL)</a:t>
            </a:r>
            <a:endParaRPr lang="th-TH" sz="2000" b="1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61812" y="2681292"/>
            <a:ext cx="1895475" cy="77152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40087" y="2681292"/>
            <a:ext cx="1866900" cy="7620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09436" y="4446748"/>
            <a:ext cx="1800225" cy="733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381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6116" y="220724"/>
            <a:ext cx="63485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PL product damage code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5257667"/>
              </p:ext>
            </p:extLst>
          </p:nvPr>
        </p:nvGraphicFramePr>
        <p:xfrm>
          <a:off x="237798" y="1340768"/>
          <a:ext cx="8668403" cy="439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6256197" imgH="3170093" progId="Excel.Sheet.12">
                  <p:embed/>
                </p:oleObj>
              </mc:Choice>
              <mc:Fallback>
                <p:oleObj name="Worksheet" r:id="rId2" imgW="6256197" imgH="3170093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37798" y="1340768"/>
                        <a:ext cx="8668403" cy="43924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28312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6116" y="220724"/>
            <a:ext cx="63485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ภาพรวมกระบวนการจัดการ</a:t>
            </a:r>
            <a:r>
              <a:rPr lang="en-US" sz="2000" b="1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PL (Product Liability) case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34646" y="1015819"/>
            <a:ext cx="8809353" cy="28069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ct val="10000"/>
              </a:spcBef>
            </a:pPr>
            <a:r>
              <a:rPr lang="th-TH" altLang="ko-KR" sz="1800" kern="0" dirty="0">
                <a:solidFill>
                  <a:prstClr val="black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□ วัตถุประสงค์: คำแนะนำเกี่ยวกับการรับเคส การรายงาน และการจัดการ </a:t>
            </a:r>
            <a:r>
              <a:rPr lang="en-US" altLang="ko-KR" sz="1800" kern="0" dirty="0">
                <a:solidFill>
                  <a:prstClr val="black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PL</a:t>
            </a:r>
            <a:r>
              <a:rPr lang="th-TH" altLang="ko-KR" sz="1800" kern="0" dirty="0">
                <a:solidFill>
                  <a:prstClr val="black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en-US" altLang="ko-KR" sz="1800" kern="0" dirty="0">
                <a:solidFill>
                  <a:prstClr val="black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case</a:t>
            </a:r>
          </a:p>
          <a:p>
            <a:pPr lvl="0">
              <a:spcBef>
                <a:spcPct val="10000"/>
              </a:spcBef>
            </a:pPr>
            <a:endParaRPr lang="en-US" altLang="ko-KR" sz="1800" kern="0" dirty="0">
              <a:solidFill>
                <a:prstClr val="black"/>
              </a:solidFill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lvl="0">
              <a:spcBef>
                <a:spcPct val="10000"/>
              </a:spcBef>
            </a:pPr>
            <a:r>
              <a:rPr lang="en-US" altLang="ko-KR" sz="1800" kern="0" dirty="0">
                <a:solidFill>
                  <a:prstClr val="black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□</a:t>
            </a:r>
            <a:r>
              <a:rPr lang="th-TH" altLang="ko-KR" sz="1800" kern="0" dirty="0">
                <a:solidFill>
                  <a:prstClr val="black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ข้อกำหนด</a:t>
            </a:r>
          </a:p>
          <a:p>
            <a:pPr lvl="0">
              <a:spcBef>
                <a:spcPct val="10000"/>
              </a:spcBef>
            </a:pPr>
            <a:r>
              <a:rPr lang="th-TH" altLang="ko-KR" sz="1800" kern="0" dirty="0">
                <a:solidFill>
                  <a:prstClr val="black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   - ให้ </a:t>
            </a:r>
            <a:r>
              <a:rPr lang="en-US" altLang="ko-KR" sz="1800" kern="0" dirty="0">
                <a:solidFill>
                  <a:prstClr val="black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Call Center </a:t>
            </a:r>
            <a:r>
              <a:rPr lang="th-TH" altLang="ko-KR" sz="1800" kern="0" dirty="0">
                <a:solidFill>
                  <a:prstClr val="black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ส่งเ</a:t>
            </a:r>
            <a:r>
              <a:rPr lang="th-TH" altLang="ko-KR" kern="0" dirty="0">
                <a:solidFill>
                  <a:prstClr val="black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มล</a:t>
            </a:r>
            <a:r>
              <a:rPr lang="th-TH" altLang="ko-KR" sz="1800" kern="0" dirty="0">
                <a:solidFill>
                  <a:prstClr val="black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ข้อมูลเครื่องที่เสียหายให้ </a:t>
            </a:r>
            <a:r>
              <a:rPr lang="en-US" altLang="ko-KR" sz="1800" kern="0" dirty="0">
                <a:solidFill>
                  <a:prstClr val="black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PL PIC </a:t>
            </a:r>
            <a:r>
              <a:rPr lang="en-US" altLang="ko-KR" sz="1800" kern="0" dirty="0">
                <a:solidFill>
                  <a:prstClr val="black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  <a:hlinkClick r:id="rId2"/>
              </a:rPr>
              <a:t>witti.c@samsung.com</a:t>
            </a:r>
            <a:r>
              <a:rPr lang="en-US" altLang="ko-KR" sz="1800" kern="0" dirty="0">
                <a:solidFill>
                  <a:prstClr val="black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endParaRPr lang="th-TH" altLang="ko-KR" sz="1800" kern="0" dirty="0">
              <a:solidFill>
                <a:prstClr val="black"/>
              </a:solidFill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lvl="0">
              <a:spcBef>
                <a:spcPct val="10000"/>
              </a:spcBef>
            </a:pPr>
            <a:r>
              <a:rPr lang="th-TH" altLang="ko-KR" sz="1800" kern="0" dirty="0">
                <a:solidFill>
                  <a:prstClr val="black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      ทันทีที่ได้รับ </a:t>
            </a:r>
            <a:r>
              <a:rPr lang="en-US" altLang="ko-KR" sz="1800" kern="0" dirty="0">
                <a:solidFill>
                  <a:prstClr val="black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PL case</a:t>
            </a:r>
            <a:r>
              <a:rPr lang="th-TH" altLang="ko-KR" sz="1800" kern="0" dirty="0">
                <a:solidFill>
                  <a:prstClr val="black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en-US" altLang="ko-KR" sz="1800" kern="0" dirty="0">
                <a:solidFill>
                  <a:prstClr val="black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(</a:t>
            </a:r>
            <a:r>
              <a:rPr lang="th-TH" altLang="ko-KR" sz="1800" kern="0" dirty="0">
                <a:solidFill>
                  <a:prstClr val="black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หรือติดต่อสอบถาม </a:t>
            </a:r>
            <a:r>
              <a:rPr lang="en-US" altLang="ko-KR" sz="1800" kern="0" dirty="0">
                <a:solidFill>
                  <a:prstClr val="black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PL PIC </a:t>
            </a:r>
            <a:r>
              <a:rPr lang="th-TH" altLang="ko-KR" sz="1800" kern="0" dirty="0">
                <a:solidFill>
                  <a:prstClr val="black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ได้ทันทีที่ต้องการความช่วยเหลือ</a:t>
            </a:r>
            <a:r>
              <a:rPr lang="en-US" altLang="ko-KR" sz="1800" kern="0" dirty="0">
                <a:solidFill>
                  <a:prstClr val="black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)</a:t>
            </a:r>
            <a:endParaRPr lang="th-TH" altLang="ko-KR" sz="1800" kern="0" dirty="0">
              <a:solidFill>
                <a:prstClr val="black"/>
              </a:solidFill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lvl="0">
              <a:spcBef>
                <a:spcPct val="10000"/>
              </a:spcBef>
            </a:pPr>
            <a:r>
              <a:rPr lang="th-TH" altLang="ko-KR" sz="1800" kern="0" dirty="0">
                <a:solidFill>
                  <a:prstClr val="black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   </a:t>
            </a:r>
            <a:r>
              <a:rPr lang="en-US" altLang="ko-KR" sz="1800" kern="0" dirty="0">
                <a:solidFill>
                  <a:prstClr val="black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- </a:t>
            </a:r>
            <a:r>
              <a:rPr lang="th-TH" altLang="ko-KR" sz="1800" kern="0" dirty="0">
                <a:solidFill>
                  <a:prstClr val="black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ลดความเสี่ยงของการเปิดเผย </a:t>
            </a:r>
            <a:r>
              <a:rPr lang="en-US" altLang="ko-KR" sz="1800" kern="0" dirty="0">
                <a:solidFill>
                  <a:prstClr val="black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PL case </a:t>
            </a:r>
            <a:r>
              <a:rPr lang="th-TH" altLang="ko-KR" sz="1800" kern="0" dirty="0">
                <a:solidFill>
                  <a:prstClr val="black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ต่อสื่อ</a:t>
            </a:r>
            <a:r>
              <a:rPr lang="en-US" altLang="ko-KR" sz="1800" kern="0" dirty="0">
                <a:solidFill>
                  <a:prstClr val="black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th-TH" altLang="ko-KR" sz="1800" kern="0" dirty="0">
                <a:solidFill>
                  <a:prstClr val="black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บุคคล และองค์กรภายนอก</a:t>
            </a:r>
          </a:p>
          <a:p>
            <a:pPr lvl="0">
              <a:spcBef>
                <a:spcPct val="10000"/>
              </a:spcBef>
            </a:pPr>
            <a:r>
              <a:rPr lang="en-US" altLang="ko-KR" sz="1800" kern="0" dirty="0">
                <a:solidFill>
                  <a:prstClr val="black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   - </a:t>
            </a:r>
            <a:r>
              <a:rPr lang="th-TH" altLang="ko-KR" sz="1800" kern="0" dirty="0">
                <a:solidFill>
                  <a:prstClr val="black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บริษัทฯจะชดเชยความเสียหายที่เกิดขึ้นจริงกับลูกค้าในกรณีที่ไม่มีการใช้งาน</a:t>
            </a:r>
            <a:r>
              <a:rPr lang="th-TH" sz="18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ผลิตภัณฑ์</a:t>
            </a:r>
            <a:r>
              <a:rPr lang="th-TH" altLang="ko-KR" sz="1800" kern="0" dirty="0">
                <a:solidFill>
                  <a:prstClr val="black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ผิดวิธี</a:t>
            </a:r>
            <a:endParaRPr lang="en-US" altLang="ko-KR" sz="1800" kern="0" dirty="0">
              <a:solidFill>
                <a:prstClr val="black"/>
              </a:solidFill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>
              <a:spcBef>
                <a:spcPct val="10000"/>
              </a:spcBef>
            </a:pPr>
            <a:endParaRPr lang="th-TH" altLang="ko-KR" sz="1800" kern="0" dirty="0">
              <a:solidFill>
                <a:prstClr val="black"/>
              </a:solidFill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lvl="0">
              <a:spcBef>
                <a:spcPct val="10000"/>
              </a:spcBef>
            </a:pPr>
            <a:r>
              <a:rPr lang="th-TH" altLang="ko-KR" sz="1800" kern="0" dirty="0">
                <a:solidFill>
                  <a:prstClr val="black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□ กระบวนการ</a:t>
            </a:r>
            <a:endParaRPr lang="ko-KR" altLang="en-US" sz="1800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4" name="오각형 12"/>
          <p:cNvSpPr/>
          <p:nvPr/>
        </p:nvSpPr>
        <p:spPr>
          <a:xfrm>
            <a:off x="6474691" y="4218406"/>
            <a:ext cx="2057749" cy="931819"/>
          </a:xfrm>
          <a:prstGeom prst="homePlate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4500" algn="r"/>
            <a:r>
              <a:rPr lang="th-TH" altLang="ko-KR" b="1" dirty="0">
                <a:solidFill>
                  <a:schemeClr val="tx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ส่งเมล</a:t>
            </a:r>
          </a:p>
          <a:p>
            <a:pPr indent="444500" algn="r"/>
            <a:r>
              <a:rPr lang="th-TH" altLang="ko-KR" b="1" dirty="0">
                <a:solidFill>
                  <a:schemeClr val="tx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&amp;</a:t>
            </a:r>
          </a:p>
          <a:p>
            <a:pPr indent="444500" algn="r"/>
            <a:r>
              <a:rPr lang="th-TH" altLang="ko-KR" b="1" dirty="0">
                <a:solidFill>
                  <a:schemeClr val="tx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 ติดตามเคสที่ค้างอยู่</a:t>
            </a:r>
            <a:endParaRPr lang="en-US" altLang="ko-KR" sz="1400" b="1" dirty="0">
              <a:solidFill>
                <a:schemeClr val="tx1"/>
              </a:solidFill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5" name="오각형 10"/>
          <p:cNvSpPr/>
          <p:nvPr/>
        </p:nvSpPr>
        <p:spPr>
          <a:xfrm>
            <a:off x="5148064" y="4217726"/>
            <a:ext cx="1872208" cy="931819"/>
          </a:xfrm>
          <a:prstGeom prst="homePlate">
            <a:avLst>
              <a:gd name="adj" fmla="val 31151"/>
            </a:avLst>
          </a:prstGeom>
          <a:solidFill>
            <a:schemeClr val="bg1">
              <a:lumMod val="65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265113" algn="r"/>
            <a:r>
              <a:rPr lang="th-TH" altLang="ko-KR" b="1" dirty="0">
                <a:solidFill>
                  <a:schemeClr val="tx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ดำเนินการ</a:t>
            </a:r>
            <a:endParaRPr lang="en-US" altLang="ko-KR" b="1" dirty="0">
              <a:solidFill>
                <a:schemeClr val="tx1"/>
              </a:solidFill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indent="265113" algn="r"/>
            <a:r>
              <a:rPr lang="th-TH" altLang="ko-KR" b="1" dirty="0">
                <a:solidFill>
                  <a:schemeClr val="tx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ที่จำเป็น</a:t>
            </a:r>
            <a:endParaRPr lang="ko-KR" altLang="en-US" b="1" dirty="0">
              <a:solidFill>
                <a:schemeClr val="tx1"/>
              </a:solidFill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6" name="오각형 9"/>
          <p:cNvSpPr/>
          <p:nvPr/>
        </p:nvSpPr>
        <p:spPr>
          <a:xfrm>
            <a:off x="3635896" y="4218406"/>
            <a:ext cx="1872208" cy="931819"/>
          </a:xfrm>
          <a:prstGeom prst="homePlate">
            <a:avLst>
              <a:gd name="adj" fmla="val 31151"/>
            </a:avLst>
          </a:prstGeom>
          <a:solidFill>
            <a:schemeClr val="bg1">
              <a:lumMod val="75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4500" algn="r"/>
            <a:r>
              <a:rPr lang="th-TH" altLang="ko-KR" b="1" dirty="0">
                <a:solidFill>
                  <a:schemeClr val="tx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สัมภาษณ์</a:t>
            </a:r>
          </a:p>
          <a:p>
            <a:pPr indent="444500" algn="r"/>
            <a:r>
              <a:rPr lang="th-TH" altLang="ko-KR" b="1" dirty="0">
                <a:solidFill>
                  <a:schemeClr val="tx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ลูกค้า</a:t>
            </a:r>
            <a:endParaRPr lang="en-US" altLang="ko-KR" b="1" dirty="0">
              <a:solidFill>
                <a:schemeClr val="tx1"/>
              </a:solidFill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7" name="오각형 8"/>
          <p:cNvSpPr/>
          <p:nvPr/>
        </p:nvSpPr>
        <p:spPr>
          <a:xfrm>
            <a:off x="2123728" y="4218406"/>
            <a:ext cx="1872208" cy="931819"/>
          </a:xfrm>
          <a:prstGeom prst="homePlate">
            <a:avLst>
              <a:gd name="adj" fmla="val 31151"/>
            </a:avLst>
          </a:prstGeom>
          <a:solidFill>
            <a:schemeClr val="bg1">
              <a:lumMod val="85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4500" algn="r"/>
            <a:r>
              <a:rPr lang="th-TH" altLang="ko-KR" b="1" dirty="0">
                <a:solidFill>
                  <a:schemeClr val="tx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การรับรู้และการตอบสนอง</a:t>
            </a:r>
            <a:endParaRPr lang="en-US" altLang="ko-KR" sz="1400" b="1" dirty="0">
              <a:solidFill>
                <a:schemeClr val="tx1"/>
              </a:solidFill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8" name="오각형 5"/>
          <p:cNvSpPr/>
          <p:nvPr/>
        </p:nvSpPr>
        <p:spPr>
          <a:xfrm>
            <a:off x="683568" y="4218406"/>
            <a:ext cx="1872208" cy="931819"/>
          </a:xfrm>
          <a:prstGeom prst="homePlate">
            <a:avLst>
              <a:gd name="adj" fmla="val 31151"/>
            </a:avLst>
          </a:prstGeom>
          <a:solidFill>
            <a:schemeClr val="bg1">
              <a:lumMod val="95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58775" algn="r"/>
            <a:r>
              <a:rPr lang="th-TH" altLang="ko-KR" b="1" dirty="0">
                <a:solidFill>
                  <a:schemeClr val="tx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รับ</a:t>
            </a:r>
          </a:p>
          <a:p>
            <a:pPr marL="358775" algn="r"/>
            <a:r>
              <a:rPr lang="en-US" altLang="ko-KR" sz="1400" b="1" dirty="0">
                <a:solidFill>
                  <a:schemeClr val="tx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PL </a:t>
            </a:r>
            <a:r>
              <a:rPr lang="en-US" altLang="ko-KR" b="1" dirty="0">
                <a:solidFill>
                  <a:schemeClr val="tx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case</a:t>
            </a:r>
            <a:endParaRPr lang="en-US" altLang="ko-KR" sz="1400" b="1" dirty="0">
              <a:solidFill>
                <a:schemeClr val="tx1"/>
              </a:solidFill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3315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표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8995304"/>
              </p:ext>
            </p:extLst>
          </p:nvPr>
        </p:nvGraphicFramePr>
        <p:xfrm>
          <a:off x="251520" y="808954"/>
          <a:ext cx="8640961" cy="55723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04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75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ASCs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Subs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44796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83" name="직사각형 482"/>
          <p:cNvSpPr/>
          <p:nvPr/>
        </p:nvSpPr>
        <p:spPr>
          <a:xfrm>
            <a:off x="7562773" y="1298255"/>
            <a:ext cx="1300211" cy="210290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82" name="직사각형 481"/>
          <p:cNvSpPr/>
          <p:nvPr/>
        </p:nvSpPr>
        <p:spPr>
          <a:xfrm>
            <a:off x="7311051" y="5589240"/>
            <a:ext cx="1551933" cy="75275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81" name="직사각형 480"/>
          <p:cNvSpPr/>
          <p:nvPr/>
        </p:nvSpPr>
        <p:spPr>
          <a:xfrm>
            <a:off x="6057037" y="2458956"/>
            <a:ext cx="1416077" cy="388304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80" name="직사각형 479"/>
          <p:cNvSpPr/>
          <p:nvPr/>
        </p:nvSpPr>
        <p:spPr>
          <a:xfrm>
            <a:off x="4719403" y="1298256"/>
            <a:ext cx="1352666" cy="504374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79" name="직사각형 478"/>
          <p:cNvSpPr/>
          <p:nvPr/>
        </p:nvSpPr>
        <p:spPr>
          <a:xfrm>
            <a:off x="1669575" y="1958288"/>
            <a:ext cx="2747058" cy="5609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78" name="직사각형 477"/>
          <p:cNvSpPr/>
          <p:nvPr/>
        </p:nvSpPr>
        <p:spPr>
          <a:xfrm>
            <a:off x="3103298" y="1298256"/>
            <a:ext cx="1352666" cy="31388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77" name="직사각형 476"/>
          <p:cNvSpPr/>
          <p:nvPr/>
        </p:nvSpPr>
        <p:spPr>
          <a:xfrm>
            <a:off x="272402" y="4485294"/>
            <a:ext cx="4183562" cy="185670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76" name="직사각형 475"/>
          <p:cNvSpPr/>
          <p:nvPr/>
        </p:nvSpPr>
        <p:spPr>
          <a:xfrm>
            <a:off x="323528" y="2651578"/>
            <a:ext cx="2713682" cy="36422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75" name="직사각형 474"/>
          <p:cNvSpPr/>
          <p:nvPr/>
        </p:nvSpPr>
        <p:spPr>
          <a:xfrm>
            <a:off x="271633" y="1298256"/>
            <a:ext cx="1380972" cy="499556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6" name="TextBox 155"/>
          <p:cNvSpPr txBox="1"/>
          <p:nvPr/>
        </p:nvSpPr>
        <p:spPr>
          <a:xfrm>
            <a:off x="-1614" y="15015"/>
            <a:ext cx="39149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b="1" dirty="0"/>
              <a:t>HHP PL handling process</a:t>
            </a:r>
            <a:endParaRPr lang="ko-KR" altLang="en-US" sz="2400" b="1" dirty="0"/>
          </a:p>
        </p:txBody>
      </p:sp>
      <p:sp>
        <p:nvSpPr>
          <p:cNvPr id="40" name="Rectangle 351"/>
          <p:cNvSpPr>
            <a:spLocks noChangeArrowheads="1"/>
          </p:cNvSpPr>
          <p:nvPr/>
        </p:nvSpPr>
        <p:spPr bwMode="auto">
          <a:xfrm>
            <a:off x="-2328" y="477243"/>
            <a:ext cx="9142412" cy="71437"/>
          </a:xfrm>
          <a:prstGeom prst="rect">
            <a:avLst/>
          </a:prstGeom>
          <a:gradFill rotWithShape="1">
            <a:gsLst>
              <a:gs pos="0">
                <a:srgbClr val="B2B2B2"/>
              </a:gs>
              <a:gs pos="100000">
                <a:srgbClr val="B2B2B2">
                  <a:gamma/>
                  <a:tint val="0"/>
                  <a:invGamma/>
                </a:srgb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굴림" charset="-127"/>
            </a:endParaRPr>
          </a:p>
        </p:txBody>
      </p:sp>
      <p:sp>
        <p:nvSpPr>
          <p:cNvPr id="42" name="Rectangle 164"/>
          <p:cNvSpPr/>
          <p:nvPr/>
        </p:nvSpPr>
        <p:spPr>
          <a:xfrm>
            <a:off x="286857" y="1376413"/>
            <a:ext cx="1213439" cy="4378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b="1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[ASCs]</a:t>
            </a:r>
          </a:p>
          <a:p>
            <a:pPr algn="ctr"/>
            <a:r>
              <a:rPr lang="en-US" altLang="ko-KR" sz="10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Receiving PL</a:t>
            </a:r>
          </a:p>
        </p:txBody>
      </p:sp>
      <p:cxnSp>
        <p:nvCxnSpPr>
          <p:cNvPr id="46" name="직선 화살표 연결선 45"/>
          <p:cNvCxnSpPr>
            <a:stCxn id="42" idx="2"/>
            <a:endCxn id="65" idx="0"/>
          </p:cNvCxnSpPr>
          <p:nvPr/>
        </p:nvCxnSpPr>
        <p:spPr bwMode="auto">
          <a:xfrm flipH="1">
            <a:off x="889946" y="1814244"/>
            <a:ext cx="3631" cy="206882"/>
          </a:xfrm>
          <a:prstGeom prst="straightConnector1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miter lim="800000"/>
            <a:headEnd type="none" w="sm" len="sm"/>
            <a:tailEnd type="triangle"/>
          </a:ln>
          <a:effectLst/>
        </p:spPr>
      </p:cxnSp>
      <p:sp>
        <p:nvSpPr>
          <p:cNvPr id="65" name="Rectangle 164"/>
          <p:cNvSpPr/>
          <p:nvPr/>
        </p:nvSpPr>
        <p:spPr>
          <a:xfrm>
            <a:off x="282234" y="2021126"/>
            <a:ext cx="1215424" cy="4378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Obtain Info on </a:t>
            </a:r>
          </a:p>
          <a:p>
            <a:pPr algn="ctr"/>
            <a:r>
              <a:rPr lang="en-US" altLang="ko-KR" sz="10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Customer &amp; Incident</a:t>
            </a:r>
          </a:p>
        </p:txBody>
      </p:sp>
      <p:sp>
        <p:nvSpPr>
          <p:cNvPr id="68" name="Diamond 178"/>
          <p:cNvSpPr/>
          <p:nvPr/>
        </p:nvSpPr>
        <p:spPr>
          <a:xfrm>
            <a:off x="286858" y="2579570"/>
            <a:ext cx="1212785" cy="561398"/>
          </a:xfrm>
          <a:prstGeom prst="diamond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b"/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Issue with </a:t>
            </a:r>
          </a:p>
          <a:p>
            <a:pPr algn="ctr"/>
            <a:r>
              <a:rPr lang="en-US" altLang="ko-KR" sz="10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Media/Org</a:t>
            </a:r>
            <a:r>
              <a:rPr lang="en-US" altLang="ko-KR" sz="1000" dirty="0">
                <a:solidFill>
                  <a:srgbClr val="0000FF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  <a:endParaRPr lang="en-US" sz="1000" dirty="0">
              <a:solidFill>
                <a:srgbClr val="0000FF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69" name="직선 화살표 연결선 68"/>
          <p:cNvCxnSpPr>
            <a:stCxn id="65" idx="2"/>
            <a:endCxn id="68" idx="0"/>
          </p:cNvCxnSpPr>
          <p:nvPr/>
        </p:nvCxnSpPr>
        <p:spPr bwMode="auto">
          <a:xfrm>
            <a:off x="889946" y="2458957"/>
            <a:ext cx="3305" cy="120613"/>
          </a:xfrm>
          <a:prstGeom prst="straightConnector1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miter lim="800000"/>
            <a:headEnd type="none" w="sm" len="sm"/>
            <a:tailEnd type="triangle"/>
          </a:ln>
          <a:effectLst/>
        </p:spPr>
      </p:cxnSp>
      <p:sp>
        <p:nvSpPr>
          <p:cNvPr id="72" name="Rectangle 164"/>
          <p:cNvSpPr/>
          <p:nvPr/>
        </p:nvSpPr>
        <p:spPr>
          <a:xfrm>
            <a:off x="286858" y="3284984"/>
            <a:ext cx="1212785" cy="4378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Visual Inspection on damaged unit</a:t>
            </a:r>
          </a:p>
        </p:txBody>
      </p:sp>
      <p:cxnSp>
        <p:nvCxnSpPr>
          <p:cNvPr id="73" name="직선 화살표 연결선 72"/>
          <p:cNvCxnSpPr>
            <a:stCxn id="68" idx="2"/>
            <a:endCxn id="72" idx="0"/>
          </p:cNvCxnSpPr>
          <p:nvPr/>
        </p:nvCxnSpPr>
        <p:spPr bwMode="auto">
          <a:xfrm>
            <a:off x="893251" y="3140968"/>
            <a:ext cx="0" cy="144016"/>
          </a:xfrm>
          <a:prstGeom prst="straightConnector1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miter lim="800000"/>
            <a:headEnd type="none" w="sm" len="sm"/>
            <a:tailEnd type="triangle"/>
          </a:ln>
          <a:effectLst/>
        </p:spPr>
      </p:cxnSp>
      <p:sp>
        <p:nvSpPr>
          <p:cNvPr id="77" name="Diamond 178"/>
          <p:cNvSpPr/>
          <p:nvPr/>
        </p:nvSpPr>
        <p:spPr>
          <a:xfrm>
            <a:off x="286858" y="3875714"/>
            <a:ext cx="1212785" cy="561398"/>
          </a:xfrm>
          <a:prstGeom prst="diamond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b"/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Caused </a:t>
            </a:r>
          </a:p>
          <a:p>
            <a:pPr algn="ctr"/>
            <a:r>
              <a:rPr lang="en-US" altLang="ko-KR" sz="10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customer’s misuse</a:t>
            </a:r>
          </a:p>
        </p:txBody>
      </p:sp>
      <p:cxnSp>
        <p:nvCxnSpPr>
          <p:cNvPr id="78" name="직선 화살표 연결선 77"/>
          <p:cNvCxnSpPr>
            <a:stCxn id="72" idx="2"/>
            <a:endCxn id="77" idx="0"/>
          </p:cNvCxnSpPr>
          <p:nvPr/>
        </p:nvCxnSpPr>
        <p:spPr bwMode="auto">
          <a:xfrm>
            <a:off x="893251" y="3722815"/>
            <a:ext cx="0" cy="152899"/>
          </a:xfrm>
          <a:prstGeom prst="straightConnector1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miter lim="800000"/>
            <a:headEnd type="none" w="sm" len="sm"/>
            <a:tailEnd type="triangle"/>
          </a:ln>
          <a:effectLst/>
        </p:spPr>
      </p:cxnSp>
      <p:sp>
        <p:nvSpPr>
          <p:cNvPr id="82" name="Diamond 178"/>
          <p:cNvSpPr/>
          <p:nvPr/>
        </p:nvSpPr>
        <p:spPr>
          <a:xfrm>
            <a:off x="284873" y="4581128"/>
            <a:ext cx="1212785" cy="561398"/>
          </a:xfrm>
          <a:prstGeom prst="diamond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b"/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Admitted </a:t>
            </a:r>
          </a:p>
          <a:p>
            <a:pPr algn="ctr"/>
            <a:r>
              <a:rPr lang="en-US" altLang="ko-KR" sz="10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customer’s fault  </a:t>
            </a:r>
          </a:p>
        </p:txBody>
      </p:sp>
      <p:cxnSp>
        <p:nvCxnSpPr>
          <p:cNvPr id="83" name="직선 화살표 연결선 82"/>
          <p:cNvCxnSpPr>
            <a:stCxn id="77" idx="2"/>
            <a:endCxn id="82" idx="0"/>
          </p:cNvCxnSpPr>
          <p:nvPr/>
        </p:nvCxnSpPr>
        <p:spPr bwMode="auto">
          <a:xfrm flipH="1">
            <a:off x="891266" y="4437112"/>
            <a:ext cx="1985" cy="144016"/>
          </a:xfrm>
          <a:prstGeom prst="straightConnector1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miter lim="800000"/>
            <a:headEnd type="none" w="sm" len="sm"/>
            <a:tailEnd type="triangle"/>
          </a:ln>
          <a:effectLst/>
        </p:spPr>
      </p:cxnSp>
      <p:cxnSp>
        <p:nvCxnSpPr>
          <p:cNvPr id="90" name="직선 화살표 연결선 89"/>
          <p:cNvCxnSpPr>
            <a:stCxn id="82" idx="2"/>
          </p:cNvCxnSpPr>
          <p:nvPr/>
        </p:nvCxnSpPr>
        <p:spPr bwMode="auto">
          <a:xfrm>
            <a:off x="891266" y="5142526"/>
            <a:ext cx="1320" cy="374706"/>
          </a:xfrm>
          <a:prstGeom prst="straightConnector1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miter lim="800000"/>
            <a:headEnd type="none" w="sm" len="sm"/>
            <a:tailEnd type="triangle"/>
          </a:ln>
          <a:effectLst/>
        </p:spPr>
      </p:cxnSp>
      <p:sp>
        <p:nvSpPr>
          <p:cNvPr id="92" name="Diamond 178"/>
          <p:cNvSpPr/>
          <p:nvPr/>
        </p:nvSpPr>
        <p:spPr>
          <a:xfrm>
            <a:off x="1730431" y="4293096"/>
            <a:ext cx="1210803" cy="561398"/>
          </a:xfrm>
          <a:prstGeom prst="diamond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Compensation</a:t>
            </a:r>
            <a:endParaRPr lang="en-US" sz="10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97" name="꺾인 연결선 96"/>
          <p:cNvCxnSpPr>
            <a:stCxn id="77" idx="3"/>
            <a:endCxn id="92" idx="0"/>
          </p:cNvCxnSpPr>
          <p:nvPr/>
        </p:nvCxnSpPr>
        <p:spPr bwMode="auto">
          <a:xfrm>
            <a:off x="1499643" y="4156413"/>
            <a:ext cx="836190" cy="136683"/>
          </a:xfrm>
          <a:prstGeom prst="bentConnector2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miter lim="800000"/>
            <a:headEnd type="none" w="sm" len="sm"/>
            <a:tailEnd type="triangle"/>
          </a:ln>
          <a:effectLst/>
        </p:spPr>
      </p:cxnSp>
      <p:cxnSp>
        <p:nvCxnSpPr>
          <p:cNvPr id="98" name="직선 화살표 연결선 97"/>
          <p:cNvCxnSpPr>
            <a:stCxn id="92" idx="2"/>
            <a:endCxn id="163" idx="0"/>
          </p:cNvCxnSpPr>
          <p:nvPr/>
        </p:nvCxnSpPr>
        <p:spPr bwMode="auto">
          <a:xfrm flipH="1">
            <a:off x="2334842" y="4854494"/>
            <a:ext cx="991" cy="158682"/>
          </a:xfrm>
          <a:prstGeom prst="straightConnector1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miter lim="800000"/>
            <a:headEnd type="none" w="sm" len="sm"/>
            <a:tailEnd type="triangle"/>
          </a:ln>
          <a:effectLst/>
        </p:spPr>
      </p:cxnSp>
      <p:cxnSp>
        <p:nvCxnSpPr>
          <p:cNvPr id="107" name="꺾인 연결선 106"/>
          <p:cNvCxnSpPr>
            <a:stCxn id="82" idx="3"/>
            <a:endCxn id="92" idx="1"/>
          </p:cNvCxnSpPr>
          <p:nvPr/>
        </p:nvCxnSpPr>
        <p:spPr bwMode="auto">
          <a:xfrm flipV="1">
            <a:off x="1497658" y="4573795"/>
            <a:ext cx="232773" cy="288032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miter lim="800000"/>
            <a:headEnd type="none" w="sm" len="sm"/>
            <a:tailEnd type="triangle"/>
          </a:ln>
          <a:effectLst/>
        </p:spPr>
      </p:cxnSp>
      <p:cxnSp>
        <p:nvCxnSpPr>
          <p:cNvPr id="116" name="꺾인 연결선 115"/>
          <p:cNvCxnSpPr>
            <a:stCxn id="162" idx="2"/>
            <a:endCxn id="169" idx="1"/>
          </p:cNvCxnSpPr>
          <p:nvPr/>
        </p:nvCxnSpPr>
        <p:spPr bwMode="auto">
          <a:xfrm rot="16200000" flipH="1">
            <a:off x="1988958" y="4860011"/>
            <a:ext cx="119839" cy="2309942"/>
          </a:xfrm>
          <a:prstGeom prst="bentConnector2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miter lim="800000"/>
            <a:headEnd type="none" w="sm" len="sm"/>
            <a:tailEnd type="triangle"/>
          </a:ln>
          <a:effectLst/>
        </p:spPr>
      </p:cxnSp>
      <p:cxnSp>
        <p:nvCxnSpPr>
          <p:cNvPr id="141" name="꺾인 연결선 140"/>
          <p:cNvCxnSpPr>
            <a:stCxn id="163" idx="2"/>
            <a:endCxn id="169" idx="1"/>
          </p:cNvCxnSpPr>
          <p:nvPr/>
        </p:nvCxnSpPr>
        <p:spPr bwMode="auto">
          <a:xfrm rot="16200000" flipH="1">
            <a:off x="2457398" y="5328451"/>
            <a:ext cx="623895" cy="869006"/>
          </a:xfrm>
          <a:prstGeom prst="bentConnector2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miter lim="800000"/>
            <a:headEnd type="none" w="sm" len="sm"/>
            <a:tailEnd type="triangle"/>
          </a:ln>
          <a:effectLst/>
        </p:spPr>
      </p:cxnSp>
      <p:sp>
        <p:nvSpPr>
          <p:cNvPr id="154" name="TextBox 153"/>
          <p:cNvSpPr txBox="1"/>
          <p:nvPr/>
        </p:nvSpPr>
        <p:spPr>
          <a:xfrm>
            <a:off x="893577" y="3100741"/>
            <a:ext cx="324128" cy="21544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ko-KR" sz="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No</a:t>
            </a:r>
            <a:endParaRPr lang="ko-KR" altLang="en-US" sz="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55" name="TextBox 154"/>
          <p:cNvSpPr txBox="1"/>
          <p:nvPr/>
        </p:nvSpPr>
        <p:spPr>
          <a:xfrm>
            <a:off x="891926" y="4401398"/>
            <a:ext cx="338554" cy="21544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ko-KR" sz="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Yes</a:t>
            </a:r>
            <a:endParaRPr lang="ko-KR" altLang="en-US" sz="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1497658" y="3962706"/>
            <a:ext cx="324128" cy="21544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ko-KR" sz="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No</a:t>
            </a:r>
            <a:endParaRPr lang="ko-KR" altLang="en-US" sz="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58" name="TextBox 157"/>
          <p:cNvSpPr txBox="1"/>
          <p:nvPr/>
        </p:nvSpPr>
        <p:spPr>
          <a:xfrm>
            <a:off x="893577" y="5157192"/>
            <a:ext cx="338554" cy="21544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ko-KR" sz="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Yes</a:t>
            </a:r>
            <a:endParaRPr lang="ko-KR" altLang="en-US" sz="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59" name="TextBox 158"/>
          <p:cNvSpPr txBox="1"/>
          <p:nvPr/>
        </p:nvSpPr>
        <p:spPr>
          <a:xfrm>
            <a:off x="1396999" y="4861490"/>
            <a:ext cx="324128" cy="21544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ko-KR" sz="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No</a:t>
            </a:r>
            <a:endParaRPr lang="ko-KR" altLang="en-US" sz="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60" name="TextBox 159"/>
          <p:cNvSpPr txBox="1"/>
          <p:nvPr/>
        </p:nvSpPr>
        <p:spPr>
          <a:xfrm>
            <a:off x="2397248" y="4797732"/>
            <a:ext cx="338554" cy="21544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ko-KR" sz="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Yes</a:t>
            </a:r>
            <a:endParaRPr lang="ko-KR" altLang="en-US" sz="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61" name="TextBox 160"/>
          <p:cNvSpPr txBox="1"/>
          <p:nvPr/>
        </p:nvSpPr>
        <p:spPr>
          <a:xfrm>
            <a:off x="2941234" y="4347716"/>
            <a:ext cx="324128" cy="21544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ko-KR" sz="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No</a:t>
            </a:r>
            <a:endParaRPr lang="ko-KR" altLang="en-US" sz="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62" name="Rectangle 164"/>
          <p:cNvSpPr/>
          <p:nvPr/>
        </p:nvSpPr>
        <p:spPr>
          <a:xfrm>
            <a:off x="287513" y="5517232"/>
            <a:ext cx="1212785" cy="4378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OOW repair</a:t>
            </a:r>
          </a:p>
        </p:txBody>
      </p:sp>
      <p:sp>
        <p:nvSpPr>
          <p:cNvPr id="163" name="Rectangle 164"/>
          <p:cNvSpPr/>
          <p:nvPr/>
        </p:nvSpPr>
        <p:spPr>
          <a:xfrm>
            <a:off x="1728449" y="5013176"/>
            <a:ext cx="1212785" cy="4378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Collect </a:t>
            </a:r>
          </a:p>
          <a:p>
            <a:pPr algn="ctr"/>
            <a:r>
              <a:rPr lang="en-US" altLang="ko-KR" sz="10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damaged unit</a:t>
            </a:r>
          </a:p>
        </p:txBody>
      </p:sp>
      <p:sp>
        <p:nvSpPr>
          <p:cNvPr id="164" name="Rectangle 164"/>
          <p:cNvSpPr/>
          <p:nvPr/>
        </p:nvSpPr>
        <p:spPr>
          <a:xfrm>
            <a:off x="3203851" y="4717810"/>
            <a:ext cx="1212785" cy="79942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Take Photos </a:t>
            </a:r>
          </a:p>
          <a:p>
            <a:pPr algn="ctr"/>
            <a:r>
              <a:rPr lang="en-US" altLang="ko-KR" sz="10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of damaged unit &amp;</a:t>
            </a:r>
          </a:p>
          <a:p>
            <a:pPr algn="ctr"/>
            <a:r>
              <a:rPr lang="en-US" altLang="ko-KR" sz="10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Report immediately </a:t>
            </a:r>
          </a:p>
          <a:p>
            <a:pPr algn="ctr"/>
            <a:r>
              <a:rPr lang="en-US" altLang="ko-KR" sz="10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to PL PIC of sub</a:t>
            </a:r>
          </a:p>
        </p:txBody>
      </p:sp>
      <p:sp>
        <p:nvSpPr>
          <p:cNvPr id="169" name="Rectangle 164"/>
          <p:cNvSpPr/>
          <p:nvPr/>
        </p:nvSpPr>
        <p:spPr>
          <a:xfrm>
            <a:off x="3203848" y="5855986"/>
            <a:ext cx="1212785" cy="4378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Notify </a:t>
            </a:r>
          </a:p>
          <a:p>
            <a:pPr algn="ctr"/>
            <a:r>
              <a:rPr lang="en-US" altLang="ko-KR" sz="10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to PL PIC of sub</a:t>
            </a:r>
          </a:p>
        </p:txBody>
      </p:sp>
      <p:sp>
        <p:nvSpPr>
          <p:cNvPr id="174" name="Rectangle 164"/>
          <p:cNvSpPr/>
          <p:nvPr/>
        </p:nvSpPr>
        <p:spPr>
          <a:xfrm>
            <a:off x="3203194" y="1376413"/>
            <a:ext cx="1213439" cy="4378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b="1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[Call Center]</a:t>
            </a:r>
          </a:p>
          <a:p>
            <a:pPr algn="ctr"/>
            <a:r>
              <a:rPr lang="en-US" altLang="ko-KR" sz="10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Receiving PL</a:t>
            </a:r>
          </a:p>
        </p:txBody>
      </p:sp>
      <p:sp>
        <p:nvSpPr>
          <p:cNvPr id="175" name="Diamond 178"/>
          <p:cNvSpPr/>
          <p:nvPr/>
        </p:nvSpPr>
        <p:spPr>
          <a:xfrm>
            <a:off x="3203851" y="1959344"/>
            <a:ext cx="1212785" cy="561398"/>
          </a:xfrm>
          <a:prstGeom prst="diamond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PL claim</a:t>
            </a:r>
          </a:p>
        </p:txBody>
      </p:sp>
      <p:sp>
        <p:nvSpPr>
          <p:cNvPr id="177" name="Rectangle 164"/>
          <p:cNvSpPr/>
          <p:nvPr/>
        </p:nvSpPr>
        <p:spPr>
          <a:xfrm>
            <a:off x="3201209" y="2662910"/>
            <a:ext cx="1215424" cy="4378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Call Transfer </a:t>
            </a:r>
          </a:p>
          <a:p>
            <a:pPr algn="ctr"/>
            <a:r>
              <a:rPr lang="en-US" altLang="ko-KR" sz="10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to Call Center PL PICs</a:t>
            </a:r>
          </a:p>
        </p:txBody>
      </p:sp>
      <p:sp>
        <p:nvSpPr>
          <p:cNvPr id="178" name="Rectangle 164"/>
          <p:cNvSpPr/>
          <p:nvPr/>
        </p:nvSpPr>
        <p:spPr>
          <a:xfrm>
            <a:off x="3201209" y="3284984"/>
            <a:ext cx="1215424" cy="4378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Obtain Info on </a:t>
            </a:r>
          </a:p>
          <a:p>
            <a:pPr algn="ctr"/>
            <a:r>
              <a:rPr lang="en-US" altLang="ko-KR" sz="10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Customer &amp; Incident</a:t>
            </a:r>
          </a:p>
        </p:txBody>
      </p:sp>
      <p:sp>
        <p:nvSpPr>
          <p:cNvPr id="179" name="Rectangle 164"/>
          <p:cNvSpPr/>
          <p:nvPr/>
        </p:nvSpPr>
        <p:spPr>
          <a:xfrm>
            <a:off x="3201209" y="3937497"/>
            <a:ext cx="1215424" cy="4378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Report to PL PIC</a:t>
            </a:r>
          </a:p>
        </p:txBody>
      </p:sp>
      <p:cxnSp>
        <p:nvCxnSpPr>
          <p:cNvPr id="180" name="직선 화살표 연결선 179"/>
          <p:cNvCxnSpPr>
            <a:stCxn id="174" idx="2"/>
            <a:endCxn id="175" idx="0"/>
          </p:cNvCxnSpPr>
          <p:nvPr/>
        </p:nvCxnSpPr>
        <p:spPr bwMode="auto">
          <a:xfrm>
            <a:off x="3809914" y="1814244"/>
            <a:ext cx="330" cy="145100"/>
          </a:xfrm>
          <a:prstGeom prst="straightConnector1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miter lim="800000"/>
            <a:headEnd type="none" w="sm" len="sm"/>
            <a:tailEnd type="triangle"/>
          </a:ln>
          <a:effectLst/>
        </p:spPr>
      </p:cxnSp>
      <p:cxnSp>
        <p:nvCxnSpPr>
          <p:cNvPr id="183" name="직선 화살표 연결선 182"/>
          <p:cNvCxnSpPr>
            <a:stCxn id="175" idx="2"/>
            <a:endCxn id="177" idx="0"/>
          </p:cNvCxnSpPr>
          <p:nvPr/>
        </p:nvCxnSpPr>
        <p:spPr bwMode="auto">
          <a:xfrm flipH="1">
            <a:off x="3808921" y="2520742"/>
            <a:ext cx="1323" cy="142168"/>
          </a:xfrm>
          <a:prstGeom prst="straightConnector1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miter lim="800000"/>
            <a:headEnd type="none" w="sm" len="sm"/>
            <a:tailEnd type="triangle"/>
          </a:ln>
          <a:effectLst/>
        </p:spPr>
      </p:cxnSp>
      <p:cxnSp>
        <p:nvCxnSpPr>
          <p:cNvPr id="186" name="직선 화살표 연결선 185"/>
          <p:cNvCxnSpPr>
            <a:stCxn id="177" idx="2"/>
            <a:endCxn id="178" idx="0"/>
          </p:cNvCxnSpPr>
          <p:nvPr/>
        </p:nvCxnSpPr>
        <p:spPr bwMode="auto">
          <a:xfrm>
            <a:off x="3808921" y="3100741"/>
            <a:ext cx="0" cy="184243"/>
          </a:xfrm>
          <a:prstGeom prst="straightConnector1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miter lim="800000"/>
            <a:headEnd type="none" w="sm" len="sm"/>
            <a:tailEnd type="triangle"/>
          </a:ln>
          <a:effectLst/>
        </p:spPr>
      </p:cxnSp>
      <p:cxnSp>
        <p:nvCxnSpPr>
          <p:cNvPr id="190" name="직선 화살표 연결선 189"/>
          <p:cNvCxnSpPr>
            <a:stCxn id="178" idx="2"/>
            <a:endCxn id="179" idx="0"/>
          </p:cNvCxnSpPr>
          <p:nvPr/>
        </p:nvCxnSpPr>
        <p:spPr bwMode="auto">
          <a:xfrm>
            <a:off x="3808921" y="3722815"/>
            <a:ext cx="0" cy="214682"/>
          </a:xfrm>
          <a:prstGeom prst="straightConnector1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miter lim="800000"/>
            <a:headEnd type="none" w="sm" len="sm"/>
            <a:tailEnd type="triangle"/>
          </a:ln>
          <a:effectLst/>
        </p:spPr>
      </p:cxnSp>
      <p:sp>
        <p:nvSpPr>
          <p:cNvPr id="196" name="Rectangle 164"/>
          <p:cNvSpPr/>
          <p:nvPr/>
        </p:nvSpPr>
        <p:spPr>
          <a:xfrm>
            <a:off x="1730431" y="2021127"/>
            <a:ext cx="1215424" cy="4378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Handle </a:t>
            </a:r>
          </a:p>
          <a:p>
            <a:pPr algn="ctr"/>
            <a:r>
              <a:rPr lang="en-US" altLang="ko-KR" sz="10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as a normal claim</a:t>
            </a:r>
          </a:p>
        </p:txBody>
      </p:sp>
      <p:cxnSp>
        <p:nvCxnSpPr>
          <p:cNvPr id="199" name="직선 화살표 연결선 198"/>
          <p:cNvCxnSpPr>
            <a:stCxn id="175" idx="1"/>
            <a:endCxn id="196" idx="3"/>
          </p:cNvCxnSpPr>
          <p:nvPr/>
        </p:nvCxnSpPr>
        <p:spPr bwMode="auto">
          <a:xfrm flipH="1">
            <a:off x="2945855" y="2240043"/>
            <a:ext cx="257996" cy="0"/>
          </a:xfrm>
          <a:prstGeom prst="straightConnector1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miter lim="800000"/>
            <a:headEnd type="none" w="sm" len="sm"/>
            <a:tailEnd type="triangle"/>
          </a:ln>
          <a:effectLst/>
        </p:spPr>
      </p:cxnSp>
      <p:sp>
        <p:nvSpPr>
          <p:cNvPr id="203" name="TextBox 202"/>
          <p:cNvSpPr txBox="1"/>
          <p:nvPr/>
        </p:nvSpPr>
        <p:spPr>
          <a:xfrm>
            <a:off x="3037210" y="2009957"/>
            <a:ext cx="324128" cy="21544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ko-KR" sz="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No</a:t>
            </a:r>
            <a:endParaRPr lang="ko-KR" altLang="en-US" sz="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04" name="TextBox 203"/>
          <p:cNvSpPr txBox="1"/>
          <p:nvPr/>
        </p:nvSpPr>
        <p:spPr>
          <a:xfrm>
            <a:off x="3810244" y="2484104"/>
            <a:ext cx="338554" cy="21544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ko-KR" sz="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Yes</a:t>
            </a:r>
            <a:endParaRPr lang="ko-KR" altLang="en-US" sz="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223" name="꺾인 연결선 222"/>
          <p:cNvCxnSpPr>
            <a:stCxn id="92" idx="3"/>
            <a:endCxn id="164" idx="1"/>
          </p:cNvCxnSpPr>
          <p:nvPr/>
        </p:nvCxnSpPr>
        <p:spPr bwMode="auto">
          <a:xfrm>
            <a:off x="2941234" y="4573795"/>
            <a:ext cx="262617" cy="543726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miter lim="800000"/>
            <a:headEnd type="none" w="sm" len="sm"/>
            <a:tailEnd type="triangle"/>
          </a:ln>
          <a:effectLst/>
        </p:spPr>
      </p:cxnSp>
      <p:sp>
        <p:nvSpPr>
          <p:cNvPr id="232" name="Rectangle 164"/>
          <p:cNvSpPr/>
          <p:nvPr/>
        </p:nvSpPr>
        <p:spPr>
          <a:xfrm>
            <a:off x="1728449" y="2942009"/>
            <a:ext cx="1215424" cy="4378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Immediate report to PL PIC of sub</a:t>
            </a:r>
          </a:p>
        </p:txBody>
      </p:sp>
      <p:cxnSp>
        <p:nvCxnSpPr>
          <p:cNvPr id="235" name="꺾인 연결선 234"/>
          <p:cNvCxnSpPr>
            <a:stCxn id="68" idx="3"/>
            <a:endCxn id="232" idx="1"/>
          </p:cNvCxnSpPr>
          <p:nvPr/>
        </p:nvCxnSpPr>
        <p:spPr bwMode="auto">
          <a:xfrm>
            <a:off x="1499643" y="2860269"/>
            <a:ext cx="228806" cy="300656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miter lim="800000"/>
            <a:headEnd type="none" w="sm" len="sm"/>
            <a:tailEnd type="triangle"/>
          </a:ln>
          <a:effectLst/>
        </p:spPr>
      </p:cxnSp>
      <p:sp>
        <p:nvSpPr>
          <p:cNvPr id="238" name="TextBox 237"/>
          <p:cNvSpPr txBox="1"/>
          <p:nvPr/>
        </p:nvSpPr>
        <p:spPr>
          <a:xfrm>
            <a:off x="1500298" y="2644825"/>
            <a:ext cx="338554" cy="21544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ko-KR" sz="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Yes</a:t>
            </a:r>
            <a:endParaRPr lang="ko-KR" altLang="en-US" sz="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242" name="꺾인 연결선 241"/>
          <p:cNvCxnSpPr>
            <a:stCxn id="232" idx="3"/>
            <a:endCxn id="241" idx="1"/>
          </p:cNvCxnSpPr>
          <p:nvPr/>
        </p:nvCxnSpPr>
        <p:spPr bwMode="auto">
          <a:xfrm flipV="1">
            <a:off x="2943873" y="1595328"/>
            <a:ext cx="1844151" cy="1565597"/>
          </a:xfrm>
          <a:prstGeom prst="bentConnector3">
            <a:avLst>
              <a:gd name="adj1" fmla="val 90046"/>
            </a:avLst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dash"/>
            <a:miter lim="800000"/>
            <a:headEnd type="none" w="sm" len="sm"/>
            <a:tailEnd type="triangle"/>
          </a:ln>
          <a:effectLst/>
        </p:spPr>
      </p:cxnSp>
      <p:cxnSp>
        <p:nvCxnSpPr>
          <p:cNvPr id="247" name="꺾인 연결선 246"/>
          <p:cNvCxnSpPr>
            <a:stCxn id="164" idx="2"/>
            <a:endCxn id="241" idx="1"/>
          </p:cNvCxnSpPr>
          <p:nvPr/>
        </p:nvCxnSpPr>
        <p:spPr bwMode="auto">
          <a:xfrm rot="5400000" flipH="1" flipV="1">
            <a:off x="2338182" y="3067390"/>
            <a:ext cx="3921903" cy="977780"/>
          </a:xfrm>
          <a:prstGeom prst="bentConnector4">
            <a:avLst>
              <a:gd name="adj1" fmla="val -5829"/>
              <a:gd name="adj2" fmla="val 81009"/>
            </a:avLst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dash"/>
            <a:miter lim="800000"/>
            <a:headEnd type="none" w="sm" len="sm"/>
            <a:tailEnd type="triangle"/>
          </a:ln>
          <a:effectLst/>
        </p:spPr>
      </p:cxnSp>
      <p:cxnSp>
        <p:nvCxnSpPr>
          <p:cNvPr id="326" name="꺾인 연결선 325"/>
          <p:cNvCxnSpPr>
            <a:stCxn id="169" idx="3"/>
            <a:endCxn id="335" idx="1"/>
          </p:cNvCxnSpPr>
          <p:nvPr/>
        </p:nvCxnSpPr>
        <p:spPr bwMode="auto">
          <a:xfrm>
            <a:off x="4416633" y="6074902"/>
            <a:ext cx="1768118" cy="1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dash"/>
            <a:miter lim="800000"/>
            <a:headEnd type="none" w="sm" len="sm"/>
            <a:tailEnd type="triangle"/>
          </a:ln>
          <a:effectLst/>
        </p:spPr>
      </p:cxnSp>
      <p:grpSp>
        <p:nvGrpSpPr>
          <p:cNvPr id="468" name="그룹 467"/>
          <p:cNvGrpSpPr/>
          <p:nvPr/>
        </p:nvGrpSpPr>
        <p:grpSpPr>
          <a:xfrm>
            <a:off x="4788024" y="1376411"/>
            <a:ext cx="4032448" cy="4917407"/>
            <a:chOff x="4788024" y="1376411"/>
            <a:chExt cx="4032448" cy="4917407"/>
          </a:xfrm>
        </p:grpSpPr>
        <p:sp>
          <p:nvSpPr>
            <p:cNvPr id="240" name="Rectangle 164"/>
            <p:cNvSpPr/>
            <p:nvPr/>
          </p:nvSpPr>
          <p:spPr>
            <a:xfrm>
              <a:off x="7605048" y="1376411"/>
              <a:ext cx="1215424" cy="437831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altLang="ko-KR" sz="1000" b="1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[Media/outside Org]</a:t>
              </a:r>
            </a:p>
            <a:p>
              <a:pPr algn="ctr"/>
              <a:r>
                <a:rPr lang="en-US" altLang="ko-KR" sz="1000" b="1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[Lawsuit]</a:t>
              </a:r>
            </a:p>
          </p:txBody>
        </p:sp>
        <p:sp>
          <p:nvSpPr>
            <p:cNvPr id="241" name="Rectangle 164"/>
            <p:cNvSpPr/>
            <p:nvPr/>
          </p:nvSpPr>
          <p:spPr>
            <a:xfrm>
              <a:off x="4788024" y="1376412"/>
              <a:ext cx="1215424" cy="437831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altLang="ko-KR" sz="1000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Acknowledgement</a:t>
              </a:r>
            </a:p>
            <a:p>
              <a:pPr algn="ctr"/>
              <a:r>
                <a:rPr lang="en-US" altLang="ko-KR" sz="1000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(Register to GPLS)</a:t>
              </a:r>
            </a:p>
          </p:txBody>
        </p:sp>
        <p:sp>
          <p:nvSpPr>
            <p:cNvPr id="252" name="Rectangle 164"/>
            <p:cNvSpPr/>
            <p:nvPr/>
          </p:nvSpPr>
          <p:spPr>
            <a:xfrm>
              <a:off x="4788024" y="2021125"/>
              <a:ext cx="1215424" cy="437831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altLang="ko-KR" sz="1000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Contact Customer</a:t>
              </a:r>
            </a:p>
            <a:p>
              <a:pPr algn="ctr"/>
              <a:r>
                <a:rPr lang="en-US" altLang="ko-KR" sz="1000" dirty="0">
                  <a:solidFill>
                    <a:srgbClr val="0000FF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(</a:t>
              </a:r>
              <a:r>
                <a:rPr lang="en-US" altLang="ko-KR" sz="1000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figure-out damage/</a:t>
              </a:r>
            </a:p>
            <a:p>
              <a:pPr algn="ctr"/>
              <a:r>
                <a:rPr lang="en-US" altLang="ko-KR" sz="1000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Demand status</a:t>
              </a:r>
              <a:r>
                <a:rPr lang="en-US" altLang="ko-KR" sz="1000" dirty="0">
                  <a:solidFill>
                    <a:srgbClr val="0000FF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)</a:t>
              </a:r>
            </a:p>
          </p:txBody>
        </p:sp>
        <p:sp>
          <p:nvSpPr>
            <p:cNvPr id="253" name="Rectangle 164"/>
            <p:cNvSpPr/>
            <p:nvPr/>
          </p:nvSpPr>
          <p:spPr>
            <a:xfrm>
              <a:off x="6184751" y="2713361"/>
              <a:ext cx="1215424" cy="437831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Voice Message</a:t>
              </a:r>
            </a:p>
            <a:p>
              <a:pPr algn="ctr"/>
              <a:r>
                <a:rPr lang="en-US" altLang="ko-KR" sz="1000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/Email</a:t>
              </a:r>
            </a:p>
          </p:txBody>
        </p:sp>
        <p:sp>
          <p:nvSpPr>
            <p:cNvPr id="254" name="Diamond 178"/>
            <p:cNvSpPr/>
            <p:nvPr/>
          </p:nvSpPr>
          <p:spPr>
            <a:xfrm>
              <a:off x="4788024" y="2651578"/>
              <a:ext cx="1212785" cy="561398"/>
            </a:xfrm>
            <a:prstGeom prst="diamond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altLang="ko-KR" sz="1000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Same Day</a:t>
              </a:r>
            </a:p>
            <a:p>
              <a:pPr algn="ctr"/>
              <a:r>
                <a:rPr lang="en-US" altLang="ko-KR" sz="1000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Contact</a:t>
              </a:r>
              <a:endParaRPr lang="en-US" sz="10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55" name="Diamond 178"/>
            <p:cNvSpPr/>
            <p:nvPr/>
          </p:nvSpPr>
          <p:spPr>
            <a:xfrm>
              <a:off x="4790663" y="3373894"/>
              <a:ext cx="1212785" cy="561398"/>
            </a:xfrm>
            <a:prstGeom prst="diamond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altLang="ko-KR" sz="1000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Same Day</a:t>
              </a:r>
            </a:p>
            <a:p>
              <a:pPr algn="ctr"/>
              <a:r>
                <a:rPr lang="en-US" altLang="ko-KR" sz="1000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Visit</a:t>
              </a:r>
              <a:endParaRPr lang="en-US" sz="10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cxnSp>
          <p:nvCxnSpPr>
            <p:cNvPr id="256" name="직선 화살표 연결선 255"/>
            <p:cNvCxnSpPr>
              <a:stCxn id="241" idx="2"/>
              <a:endCxn id="252" idx="0"/>
            </p:cNvCxnSpPr>
            <p:nvPr/>
          </p:nvCxnSpPr>
          <p:spPr bwMode="auto">
            <a:xfrm>
              <a:off x="5395736" y="1814243"/>
              <a:ext cx="0" cy="206882"/>
            </a:xfrm>
            <a:prstGeom prst="straightConnector1">
              <a:avLst/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miter lim="800000"/>
              <a:headEnd type="none" w="sm" len="sm"/>
              <a:tailEnd type="triangle"/>
            </a:ln>
            <a:effectLst/>
          </p:spPr>
        </p:cxnSp>
        <p:cxnSp>
          <p:nvCxnSpPr>
            <p:cNvPr id="265" name="직선 화살표 연결선 264"/>
            <p:cNvCxnSpPr>
              <a:stCxn id="252" idx="2"/>
              <a:endCxn id="254" idx="0"/>
            </p:cNvCxnSpPr>
            <p:nvPr/>
          </p:nvCxnSpPr>
          <p:spPr bwMode="auto">
            <a:xfrm flipH="1">
              <a:off x="5394417" y="2458956"/>
              <a:ext cx="1319" cy="192622"/>
            </a:xfrm>
            <a:prstGeom prst="straightConnector1">
              <a:avLst/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miter lim="800000"/>
              <a:headEnd type="none" w="sm" len="sm"/>
              <a:tailEnd type="triangle"/>
            </a:ln>
            <a:effectLst/>
          </p:spPr>
        </p:cxnSp>
        <p:cxnSp>
          <p:nvCxnSpPr>
            <p:cNvPr id="268" name="직선 화살표 연결선 267"/>
            <p:cNvCxnSpPr>
              <a:stCxn id="254" idx="2"/>
              <a:endCxn id="255" idx="0"/>
            </p:cNvCxnSpPr>
            <p:nvPr/>
          </p:nvCxnSpPr>
          <p:spPr bwMode="auto">
            <a:xfrm>
              <a:off x="5394417" y="3212976"/>
              <a:ext cx="2639" cy="160918"/>
            </a:xfrm>
            <a:prstGeom prst="straightConnector1">
              <a:avLst/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miter lim="800000"/>
              <a:headEnd type="none" w="sm" len="sm"/>
              <a:tailEnd type="triangle"/>
            </a:ln>
            <a:effectLst/>
          </p:spPr>
        </p:cxnSp>
        <p:cxnSp>
          <p:nvCxnSpPr>
            <p:cNvPr id="271" name="직선 화살표 연결선 270"/>
            <p:cNvCxnSpPr>
              <a:stCxn id="254" idx="3"/>
              <a:endCxn id="253" idx="1"/>
            </p:cNvCxnSpPr>
            <p:nvPr/>
          </p:nvCxnSpPr>
          <p:spPr bwMode="auto">
            <a:xfrm>
              <a:off x="6000809" y="2932277"/>
              <a:ext cx="183942" cy="0"/>
            </a:xfrm>
            <a:prstGeom prst="straightConnector1">
              <a:avLst/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miter lim="800000"/>
              <a:headEnd type="none" w="sm" len="sm"/>
              <a:tailEnd type="triangle"/>
            </a:ln>
            <a:effectLst/>
          </p:spPr>
        </p:cxnSp>
        <p:cxnSp>
          <p:nvCxnSpPr>
            <p:cNvPr id="274" name="꺾인 연결선 273"/>
            <p:cNvCxnSpPr>
              <a:stCxn id="253" idx="0"/>
              <a:endCxn id="252" idx="3"/>
            </p:cNvCxnSpPr>
            <p:nvPr/>
          </p:nvCxnSpPr>
          <p:spPr bwMode="auto">
            <a:xfrm rot="16200000" flipV="1">
              <a:off x="6161296" y="2082193"/>
              <a:ext cx="473320" cy="789015"/>
            </a:xfrm>
            <a:prstGeom prst="bentConnector2">
              <a:avLst/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miter lim="800000"/>
              <a:headEnd type="none" w="sm" len="sm"/>
              <a:tailEnd type="triangle"/>
            </a:ln>
            <a:effectLst/>
          </p:spPr>
        </p:cxnSp>
        <p:sp>
          <p:nvSpPr>
            <p:cNvPr id="277" name="Rectangle 164"/>
            <p:cNvSpPr/>
            <p:nvPr/>
          </p:nvSpPr>
          <p:spPr>
            <a:xfrm>
              <a:off x="4790663" y="4098358"/>
              <a:ext cx="1215424" cy="437831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altLang="ko-KR" sz="1000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Site Inspection &amp; </a:t>
              </a:r>
            </a:p>
            <a:p>
              <a:pPr algn="ctr"/>
              <a:r>
                <a:rPr lang="en-US" altLang="ko-KR" sz="1000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Interview w/ Customer</a:t>
              </a:r>
            </a:p>
          </p:txBody>
        </p:sp>
        <p:sp>
          <p:nvSpPr>
            <p:cNvPr id="278" name="Diamond 178"/>
            <p:cNvSpPr/>
            <p:nvPr/>
          </p:nvSpPr>
          <p:spPr>
            <a:xfrm>
              <a:off x="4793302" y="4739810"/>
              <a:ext cx="1212785" cy="561398"/>
            </a:xfrm>
            <a:prstGeom prst="diamond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altLang="ko-KR" sz="1000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Settlement</a:t>
              </a:r>
              <a:endParaRPr lang="en-US" sz="10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cxnSp>
          <p:nvCxnSpPr>
            <p:cNvPr id="303" name="직선 화살표 연결선 302"/>
            <p:cNvCxnSpPr>
              <a:stCxn id="255" idx="2"/>
              <a:endCxn id="277" idx="0"/>
            </p:cNvCxnSpPr>
            <p:nvPr/>
          </p:nvCxnSpPr>
          <p:spPr bwMode="auto">
            <a:xfrm>
              <a:off x="5397056" y="3935292"/>
              <a:ext cx="1319" cy="163066"/>
            </a:xfrm>
            <a:prstGeom prst="straightConnector1">
              <a:avLst/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miter lim="800000"/>
              <a:headEnd type="none" w="sm" len="sm"/>
              <a:tailEnd type="triangle"/>
            </a:ln>
            <a:effectLst/>
          </p:spPr>
        </p:cxnSp>
        <p:sp>
          <p:nvSpPr>
            <p:cNvPr id="306" name="Rectangle 164"/>
            <p:cNvSpPr/>
            <p:nvPr/>
          </p:nvSpPr>
          <p:spPr>
            <a:xfrm>
              <a:off x="6184751" y="3435677"/>
              <a:ext cx="1215424" cy="437831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Reschedule</a:t>
              </a:r>
            </a:p>
          </p:txBody>
        </p:sp>
        <p:cxnSp>
          <p:nvCxnSpPr>
            <p:cNvPr id="307" name="직선 화살표 연결선 306"/>
            <p:cNvCxnSpPr>
              <a:stCxn id="255" idx="3"/>
              <a:endCxn id="306" idx="1"/>
            </p:cNvCxnSpPr>
            <p:nvPr/>
          </p:nvCxnSpPr>
          <p:spPr bwMode="auto">
            <a:xfrm>
              <a:off x="6003448" y="3654593"/>
              <a:ext cx="181303" cy="0"/>
            </a:xfrm>
            <a:prstGeom prst="straightConnector1">
              <a:avLst/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miter lim="800000"/>
              <a:headEnd type="none" w="sm" len="sm"/>
              <a:tailEnd type="triangle"/>
            </a:ln>
            <a:effectLst/>
          </p:spPr>
        </p:cxnSp>
        <p:cxnSp>
          <p:nvCxnSpPr>
            <p:cNvPr id="310" name="꺾인 연결선 309"/>
            <p:cNvCxnSpPr>
              <a:stCxn id="306" idx="2"/>
              <a:endCxn id="277" idx="3"/>
            </p:cNvCxnSpPr>
            <p:nvPr/>
          </p:nvCxnSpPr>
          <p:spPr bwMode="auto">
            <a:xfrm rot="5400000">
              <a:off x="6177392" y="3702203"/>
              <a:ext cx="443766" cy="786376"/>
            </a:xfrm>
            <a:prstGeom prst="bentConnector2">
              <a:avLst/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miter lim="800000"/>
              <a:headEnd type="none" w="sm" len="sm"/>
              <a:tailEnd type="triangle"/>
            </a:ln>
            <a:effectLst/>
          </p:spPr>
        </p:cxnSp>
        <p:sp>
          <p:nvSpPr>
            <p:cNvPr id="314" name="Rectangle 164"/>
            <p:cNvSpPr/>
            <p:nvPr/>
          </p:nvSpPr>
          <p:spPr>
            <a:xfrm>
              <a:off x="6184751" y="4801593"/>
              <a:ext cx="1215424" cy="437831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Additional Negotiation</a:t>
              </a:r>
            </a:p>
          </p:txBody>
        </p:sp>
        <p:sp>
          <p:nvSpPr>
            <p:cNvPr id="315" name="Rectangle 164"/>
            <p:cNvSpPr/>
            <p:nvPr/>
          </p:nvSpPr>
          <p:spPr>
            <a:xfrm>
              <a:off x="4790663" y="5511449"/>
              <a:ext cx="1215424" cy="437831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Collect</a:t>
              </a:r>
            </a:p>
            <a:p>
              <a:pPr algn="ctr"/>
              <a:r>
                <a:rPr lang="en-US" altLang="ko-KR" sz="1000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damaged unit</a:t>
              </a:r>
            </a:p>
          </p:txBody>
        </p:sp>
        <p:sp>
          <p:nvSpPr>
            <p:cNvPr id="316" name="Rectangle 164"/>
            <p:cNvSpPr/>
            <p:nvPr/>
          </p:nvSpPr>
          <p:spPr>
            <a:xfrm>
              <a:off x="7605048" y="5855985"/>
              <a:ext cx="1215424" cy="437831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Close</a:t>
              </a:r>
            </a:p>
          </p:txBody>
        </p:sp>
        <p:cxnSp>
          <p:nvCxnSpPr>
            <p:cNvPr id="317" name="직선 화살표 연결선 316"/>
            <p:cNvCxnSpPr>
              <a:stCxn id="277" idx="2"/>
              <a:endCxn id="278" idx="0"/>
            </p:cNvCxnSpPr>
            <p:nvPr/>
          </p:nvCxnSpPr>
          <p:spPr bwMode="auto">
            <a:xfrm>
              <a:off x="5398375" y="4536189"/>
              <a:ext cx="1320" cy="203621"/>
            </a:xfrm>
            <a:prstGeom prst="straightConnector1">
              <a:avLst/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miter lim="800000"/>
              <a:headEnd type="none" w="sm" len="sm"/>
              <a:tailEnd type="triangle"/>
            </a:ln>
            <a:effectLst/>
          </p:spPr>
        </p:cxnSp>
        <p:cxnSp>
          <p:nvCxnSpPr>
            <p:cNvPr id="320" name="직선 화살표 연결선 319"/>
            <p:cNvCxnSpPr>
              <a:stCxn id="278" idx="2"/>
              <a:endCxn id="315" idx="0"/>
            </p:cNvCxnSpPr>
            <p:nvPr/>
          </p:nvCxnSpPr>
          <p:spPr bwMode="auto">
            <a:xfrm flipH="1">
              <a:off x="5398375" y="5301208"/>
              <a:ext cx="1320" cy="210241"/>
            </a:xfrm>
            <a:prstGeom prst="straightConnector1">
              <a:avLst/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miter lim="800000"/>
              <a:headEnd type="none" w="sm" len="sm"/>
              <a:tailEnd type="triangle"/>
            </a:ln>
            <a:effectLst/>
          </p:spPr>
        </p:cxnSp>
        <p:cxnSp>
          <p:nvCxnSpPr>
            <p:cNvPr id="323" name="꺾인 연결선 322"/>
            <p:cNvCxnSpPr>
              <a:stCxn id="315" idx="3"/>
              <a:endCxn id="316" idx="0"/>
            </p:cNvCxnSpPr>
            <p:nvPr/>
          </p:nvCxnSpPr>
          <p:spPr bwMode="auto">
            <a:xfrm>
              <a:off x="6006087" y="5730365"/>
              <a:ext cx="2206673" cy="125620"/>
            </a:xfrm>
            <a:prstGeom prst="bentConnector2">
              <a:avLst/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miter lim="800000"/>
              <a:headEnd type="none" w="sm" len="sm"/>
              <a:tailEnd type="triangle"/>
            </a:ln>
            <a:effectLst/>
          </p:spPr>
        </p:cxnSp>
        <p:sp>
          <p:nvSpPr>
            <p:cNvPr id="335" name="Rectangle 164"/>
            <p:cNvSpPr/>
            <p:nvPr/>
          </p:nvSpPr>
          <p:spPr>
            <a:xfrm>
              <a:off x="6184751" y="5855987"/>
              <a:ext cx="1215424" cy="437831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altLang="ko-KR" sz="1000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Acknowledgement</a:t>
              </a:r>
            </a:p>
            <a:p>
              <a:pPr algn="ctr"/>
              <a:r>
                <a:rPr lang="en-US" altLang="ko-KR" sz="1000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(Register to GPLS)</a:t>
              </a:r>
            </a:p>
          </p:txBody>
        </p:sp>
        <p:cxnSp>
          <p:nvCxnSpPr>
            <p:cNvPr id="414" name="직선 화살표 연결선 413"/>
            <p:cNvCxnSpPr>
              <a:stCxn id="278" idx="3"/>
              <a:endCxn id="314" idx="1"/>
            </p:cNvCxnSpPr>
            <p:nvPr/>
          </p:nvCxnSpPr>
          <p:spPr bwMode="auto">
            <a:xfrm>
              <a:off x="6006087" y="5020509"/>
              <a:ext cx="178664" cy="0"/>
            </a:xfrm>
            <a:prstGeom prst="straightConnector1">
              <a:avLst/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miter lim="800000"/>
              <a:headEnd type="none" w="sm" len="sm"/>
              <a:tailEnd type="triangle"/>
            </a:ln>
            <a:effectLst/>
          </p:spPr>
        </p:cxnSp>
        <p:cxnSp>
          <p:nvCxnSpPr>
            <p:cNvPr id="417" name="꺾인 연결선 416"/>
            <p:cNvCxnSpPr>
              <a:stCxn id="314" idx="0"/>
              <a:endCxn id="278" idx="0"/>
            </p:cNvCxnSpPr>
            <p:nvPr/>
          </p:nvCxnSpPr>
          <p:spPr bwMode="auto">
            <a:xfrm rot="16200000" flipV="1">
              <a:off x="6065188" y="4074318"/>
              <a:ext cx="61783" cy="1392768"/>
            </a:xfrm>
            <a:prstGeom prst="bentConnector3">
              <a:avLst>
                <a:gd name="adj1" fmla="val 315826"/>
              </a:avLst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miter lim="800000"/>
              <a:headEnd type="none" w="sm" len="sm"/>
              <a:tailEnd type="triangle"/>
            </a:ln>
            <a:effectLst/>
          </p:spPr>
        </p:cxnSp>
        <p:cxnSp>
          <p:nvCxnSpPr>
            <p:cNvPr id="423" name="직선 화살표 연결선 422"/>
            <p:cNvCxnSpPr>
              <a:stCxn id="335" idx="3"/>
              <a:endCxn id="316" idx="1"/>
            </p:cNvCxnSpPr>
            <p:nvPr/>
          </p:nvCxnSpPr>
          <p:spPr bwMode="auto">
            <a:xfrm flipV="1">
              <a:off x="7400175" y="6074901"/>
              <a:ext cx="204873" cy="2"/>
            </a:xfrm>
            <a:prstGeom prst="straightConnector1">
              <a:avLst/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miter lim="800000"/>
              <a:headEnd type="none" w="sm" len="sm"/>
              <a:tailEnd type="triangle"/>
            </a:ln>
            <a:effectLst/>
          </p:spPr>
        </p:cxnSp>
        <p:sp>
          <p:nvSpPr>
            <p:cNvPr id="427" name="TextBox 426"/>
            <p:cNvSpPr txBox="1"/>
            <p:nvPr/>
          </p:nvSpPr>
          <p:spPr>
            <a:xfrm>
              <a:off x="5431483" y="3185713"/>
              <a:ext cx="338554" cy="215444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ko-KR" sz="8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Yes</a:t>
              </a:r>
              <a:endParaRPr lang="ko-KR" altLang="en-US" sz="8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428" name="TextBox 427"/>
            <p:cNvSpPr txBox="1"/>
            <p:nvPr/>
          </p:nvSpPr>
          <p:spPr>
            <a:xfrm>
              <a:off x="5431483" y="3909103"/>
              <a:ext cx="338554" cy="215444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ko-KR" sz="8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Yes</a:t>
              </a:r>
              <a:endParaRPr lang="ko-KR" altLang="en-US" sz="8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429" name="TextBox 428"/>
            <p:cNvSpPr txBox="1"/>
            <p:nvPr/>
          </p:nvSpPr>
          <p:spPr>
            <a:xfrm>
              <a:off x="5431483" y="5301208"/>
              <a:ext cx="338554" cy="215444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ko-KR" sz="8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Yes</a:t>
              </a:r>
              <a:endParaRPr lang="ko-KR" altLang="en-US" sz="8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430" name="TextBox 429"/>
            <p:cNvSpPr txBox="1"/>
            <p:nvPr/>
          </p:nvSpPr>
          <p:spPr>
            <a:xfrm>
              <a:off x="5930716" y="2726565"/>
              <a:ext cx="324128" cy="215444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ko-KR" sz="8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No</a:t>
              </a:r>
              <a:endParaRPr lang="ko-KR" altLang="en-US" sz="8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431" name="TextBox 430"/>
            <p:cNvSpPr txBox="1"/>
            <p:nvPr/>
          </p:nvSpPr>
          <p:spPr>
            <a:xfrm>
              <a:off x="5930716" y="3416374"/>
              <a:ext cx="324128" cy="215444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ko-KR" sz="8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No</a:t>
              </a:r>
              <a:endParaRPr lang="ko-KR" altLang="en-US" sz="8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432" name="TextBox 431"/>
            <p:cNvSpPr txBox="1"/>
            <p:nvPr/>
          </p:nvSpPr>
          <p:spPr>
            <a:xfrm>
              <a:off x="5924470" y="4826113"/>
              <a:ext cx="324128" cy="215444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ko-KR" sz="8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No</a:t>
              </a:r>
              <a:endParaRPr lang="ko-KR" altLang="en-US" sz="8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435" name="Diamond 178"/>
            <p:cNvSpPr/>
            <p:nvPr/>
          </p:nvSpPr>
          <p:spPr>
            <a:xfrm>
              <a:off x="7605048" y="1969176"/>
              <a:ext cx="1212785" cy="561398"/>
            </a:xfrm>
            <a:prstGeom prst="diamond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altLang="ko-KR" sz="1000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In progress of</a:t>
              </a:r>
            </a:p>
            <a:p>
              <a:pPr algn="ctr"/>
              <a:r>
                <a:rPr lang="en-US" sz="1000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Taking action</a:t>
              </a:r>
            </a:p>
          </p:txBody>
        </p:sp>
        <p:cxnSp>
          <p:nvCxnSpPr>
            <p:cNvPr id="436" name="꺾인 연결선 435"/>
            <p:cNvCxnSpPr>
              <a:stCxn id="435" idx="1"/>
              <a:endCxn id="241" idx="3"/>
            </p:cNvCxnSpPr>
            <p:nvPr/>
          </p:nvCxnSpPr>
          <p:spPr bwMode="auto">
            <a:xfrm rot="10800000">
              <a:off x="6003448" y="1595329"/>
              <a:ext cx="1601600" cy="654547"/>
            </a:xfrm>
            <a:prstGeom prst="bentConnector3">
              <a:avLst>
                <a:gd name="adj1" fmla="val 26672"/>
              </a:avLst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dash"/>
              <a:miter lim="800000"/>
              <a:headEnd type="none" w="sm" len="sm"/>
              <a:tailEnd type="triangle"/>
            </a:ln>
            <a:effectLst/>
          </p:spPr>
        </p:cxnSp>
        <p:sp>
          <p:nvSpPr>
            <p:cNvPr id="444" name="Rectangle 164"/>
            <p:cNvSpPr/>
            <p:nvPr/>
          </p:nvSpPr>
          <p:spPr>
            <a:xfrm>
              <a:off x="7605048" y="2712969"/>
              <a:ext cx="1215424" cy="603216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Cooperative handling w/ </a:t>
              </a:r>
            </a:p>
            <a:p>
              <a:pPr algn="ctr"/>
              <a:r>
                <a:rPr lang="en-US" altLang="ko-KR" sz="1000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relevant depts.</a:t>
              </a:r>
            </a:p>
            <a:p>
              <a:pPr algn="ctr"/>
              <a:r>
                <a:rPr lang="en-US" altLang="ko-KR" sz="1000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(PR, Legal)</a:t>
              </a:r>
            </a:p>
          </p:txBody>
        </p:sp>
        <p:cxnSp>
          <p:nvCxnSpPr>
            <p:cNvPr id="449" name="직선 화살표 연결선 448"/>
            <p:cNvCxnSpPr>
              <a:stCxn id="435" idx="2"/>
              <a:endCxn id="444" idx="0"/>
            </p:cNvCxnSpPr>
            <p:nvPr/>
          </p:nvCxnSpPr>
          <p:spPr bwMode="auto">
            <a:xfrm>
              <a:off x="8211441" y="2530574"/>
              <a:ext cx="1319" cy="182395"/>
            </a:xfrm>
            <a:prstGeom prst="straightConnector1">
              <a:avLst/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miter lim="800000"/>
              <a:headEnd type="none" w="sm" len="sm"/>
              <a:tailEnd type="triangle"/>
            </a:ln>
            <a:effectLst/>
          </p:spPr>
        </p:cxnSp>
        <p:cxnSp>
          <p:nvCxnSpPr>
            <p:cNvPr id="456" name="직선 화살표 연결선 455"/>
            <p:cNvCxnSpPr>
              <a:stCxn id="240" idx="2"/>
              <a:endCxn id="435" idx="0"/>
            </p:cNvCxnSpPr>
            <p:nvPr/>
          </p:nvCxnSpPr>
          <p:spPr bwMode="auto">
            <a:xfrm flipH="1">
              <a:off x="8211441" y="1814242"/>
              <a:ext cx="1319" cy="154934"/>
            </a:xfrm>
            <a:prstGeom prst="straightConnector1">
              <a:avLst/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miter lim="800000"/>
              <a:headEnd type="none" w="sm" len="sm"/>
              <a:tailEnd type="triangle"/>
            </a:ln>
            <a:effectLst/>
          </p:spPr>
        </p:cxnSp>
        <p:sp>
          <p:nvSpPr>
            <p:cNvPr id="460" name="TextBox 459"/>
            <p:cNvSpPr txBox="1"/>
            <p:nvPr/>
          </p:nvSpPr>
          <p:spPr>
            <a:xfrm>
              <a:off x="7340547" y="2023330"/>
              <a:ext cx="324128" cy="215444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ko-KR" sz="8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No</a:t>
              </a:r>
              <a:endParaRPr lang="ko-KR" altLang="en-US" sz="8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461" name="TextBox 460"/>
            <p:cNvSpPr txBox="1"/>
            <p:nvPr/>
          </p:nvSpPr>
          <p:spPr>
            <a:xfrm>
              <a:off x="8212760" y="2511121"/>
              <a:ext cx="341760" cy="215444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ko-KR" sz="8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Yes</a:t>
              </a:r>
              <a:endParaRPr lang="ko-KR" altLang="en-US" sz="8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cxnSp>
          <p:nvCxnSpPr>
            <p:cNvPr id="462" name="꺾인 연결선 461"/>
            <p:cNvCxnSpPr>
              <a:stCxn id="435" idx="1"/>
              <a:endCxn id="444" idx="0"/>
            </p:cNvCxnSpPr>
            <p:nvPr/>
          </p:nvCxnSpPr>
          <p:spPr bwMode="auto">
            <a:xfrm rot="10800000" flipH="1" flipV="1">
              <a:off x="7605048" y="2249875"/>
              <a:ext cx="607712" cy="463094"/>
            </a:xfrm>
            <a:prstGeom prst="bentConnector4">
              <a:avLst>
                <a:gd name="adj1" fmla="val -37617"/>
                <a:gd name="adj2" fmla="val 80307"/>
              </a:avLst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miter lim="800000"/>
              <a:headEnd type="none" w="sm" len="sm"/>
              <a:tailEnd type="triangle"/>
            </a:ln>
            <a:effectLst/>
          </p:spPr>
        </p:cxnSp>
      </p:grpSp>
      <p:cxnSp>
        <p:nvCxnSpPr>
          <p:cNvPr id="470" name="꺾인 연결선 469"/>
          <p:cNvCxnSpPr>
            <a:stCxn id="179" idx="2"/>
            <a:endCxn id="241" idx="1"/>
          </p:cNvCxnSpPr>
          <p:nvPr/>
        </p:nvCxnSpPr>
        <p:spPr bwMode="auto">
          <a:xfrm rot="5400000" flipH="1" flipV="1">
            <a:off x="2908472" y="2495776"/>
            <a:ext cx="2780000" cy="979103"/>
          </a:xfrm>
          <a:prstGeom prst="bentConnector4">
            <a:avLst>
              <a:gd name="adj1" fmla="val -8223"/>
              <a:gd name="adj2" fmla="val 81034"/>
            </a:avLst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dash"/>
            <a:miter lim="800000"/>
            <a:headEnd type="none" w="sm" len="sm"/>
            <a:tailEnd type="triangle"/>
          </a:ln>
          <a:effectLst/>
        </p:spPr>
      </p:cxnSp>
      <p:sp>
        <p:nvSpPr>
          <p:cNvPr id="2" name="Rectangle 1"/>
          <p:cNvSpPr/>
          <p:nvPr/>
        </p:nvSpPr>
        <p:spPr>
          <a:xfrm>
            <a:off x="1662672" y="2615457"/>
            <a:ext cx="1440625" cy="3726542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ectangle 107"/>
          <p:cNvSpPr/>
          <p:nvPr/>
        </p:nvSpPr>
        <p:spPr>
          <a:xfrm>
            <a:off x="7502611" y="1182810"/>
            <a:ext cx="1360373" cy="3178576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Rectangle 108"/>
          <p:cNvSpPr/>
          <p:nvPr/>
        </p:nvSpPr>
        <p:spPr>
          <a:xfrm>
            <a:off x="272401" y="1237489"/>
            <a:ext cx="1407967" cy="5104512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ectangle 109"/>
          <p:cNvSpPr/>
          <p:nvPr/>
        </p:nvSpPr>
        <p:spPr>
          <a:xfrm>
            <a:off x="7491086" y="5638509"/>
            <a:ext cx="1383422" cy="654220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Rectangle 110"/>
          <p:cNvSpPr/>
          <p:nvPr/>
        </p:nvSpPr>
        <p:spPr>
          <a:xfrm>
            <a:off x="4739771" y="2520742"/>
            <a:ext cx="2762839" cy="3821257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3068574" y="4638000"/>
            <a:ext cx="1387390" cy="1654730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4319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표 13"/>
          <p:cNvGraphicFramePr>
            <a:graphicFrameLocks noGrp="1"/>
          </p:cNvGraphicFramePr>
          <p:nvPr/>
        </p:nvGraphicFramePr>
        <p:xfrm>
          <a:off x="179512" y="692696"/>
          <a:ext cx="8784976" cy="6120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42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91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91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5585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Process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To-do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Output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What-if Action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L/T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PICs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4827"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latinLnBrk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altLang="ko-KR" sz="1000" b="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Call Center receives suspicious PL cases</a:t>
                      </a:r>
                      <a:endParaRPr lang="en-US" altLang="ko-KR" sz="1000" b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indent="0" latinLnBrk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endParaRPr lang="en-US" altLang="ko-KR" sz="1000" b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indent="0" latinLnBrk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endParaRPr lang="en-US" altLang="ko-KR" sz="1000" b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171450" indent="-171450" latinLnBrk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endParaRPr lang="en-US" altLang="ko-KR" sz="1000" b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171450" indent="-171450" latinLnBrk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endParaRPr lang="en-US" altLang="ko-KR" sz="1000" b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171450" indent="-171450" latinLnBrk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endParaRPr lang="en-US" altLang="ko-KR" sz="1000" b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171450" indent="-171450" latinLnBrk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altLang="ko-KR" sz="10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Verify PL claim whether it is genuine</a:t>
                      </a:r>
                      <a:r>
                        <a:rPr lang="en-US" altLang="ko-KR" sz="1000" b="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or not through detecting PL keywords during call conversation</a:t>
                      </a:r>
                      <a:endParaRPr lang="en-US" altLang="ko-KR" sz="1000" b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171450" indent="-171450" latinLnBrk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endParaRPr lang="en-US" altLang="ko-KR" sz="1000" b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171450" indent="-171450" latinLnBrk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endParaRPr lang="en-US" altLang="ko-KR" sz="1000" b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171450" indent="-171450" latinLnBrk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endParaRPr lang="en-US" altLang="ko-KR" sz="1000" b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171450" indent="-171450" latinLnBrk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endParaRPr lang="en-US" altLang="ko-KR" sz="1000" b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171450" indent="-171450" latinLnBrk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endParaRPr lang="en-US" altLang="ko-KR" sz="1000" b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171450" indent="-171450" latinLnBrk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altLang="ko-KR" sz="10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Call Transfer to PL/VOC/TA PICs</a:t>
                      </a:r>
                      <a:r>
                        <a:rPr lang="en-US" altLang="ko-KR" sz="1000" b="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of call center</a:t>
                      </a:r>
                    </a:p>
                    <a:p>
                      <a:pPr marL="171450" indent="-171450" latinLnBrk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endParaRPr lang="en-US" altLang="ko-KR" sz="1000" b="0" baseline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171450" indent="-171450" latinLnBrk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endParaRPr lang="en-US" altLang="ko-KR" sz="1000" b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171450" indent="-171450" latinLnBrk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endParaRPr lang="en-US" altLang="ko-KR" sz="1000" b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171450" indent="-171450" latinLnBrk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endParaRPr lang="en-US" altLang="ko-KR" sz="1000" b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171450" indent="-171450" latinLnBrk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endParaRPr lang="en-US" altLang="ko-KR" sz="1000" b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171450" indent="-171450" latinLnBrk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endParaRPr lang="en-US" altLang="ko-KR" sz="1000" b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171450" indent="-171450" latinLnBrk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endParaRPr lang="en-US" altLang="ko-KR" sz="1000" b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171450" indent="-171450" latinLnBrk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altLang="ko-KR" sz="10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Secure information on</a:t>
                      </a:r>
                    </a:p>
                    <a:p>
                      <a:pPr marL="0" indent="0" latinLnBrk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ko-KR" sz="10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Customer(name,</a:t>
                      </a:r>
                      <a:r>
                        <a:rPr lang="en-US" altLang="ko-KR" sz="1000" b="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address, contact),</a:t>
                      </a:r>
                    </a:p>
                    <a:p>
                      <a:pPr marL="0" indent="0" latinLnBrk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ko-KR" sz="1000" b="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D</a:t>
                      </a:r>
                      <a:r>
                        <a:rPr lang="en-US" altLang="ko-KR" sz="10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amaged</a:t>
                      </a:r>
                      <a:r>
                        <a:rPr lang="en-US" altLang="ko-KR" sz="1000" b="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Unit(model name, etc.),</a:t>
                      </a:r>
                    </a:p>
                    <a:p>
                      <a:pPr marL="0" indent="0" latinLnBrk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ko-KR" sz="1000" b="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Incident</a:t>
                      </a:r>
                    </a:p>
                    <a:p>
                      <a:pPr marL="0" indent="0" latinLnBrk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ko-KR" sz="1000" b="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(5W1H, injury, property damage)</a:t>
                      </a:r>
                      <a:endParaRPr lang="en-US" altLang="ko-KR" sz="1000" b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indent="0" latinLnBrk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endParaRPr lang="en-US" altLang="ko-KR" sz="1000" b="0" baseline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indent="0" latinLnBrk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endParaRPr lang="en-US" altLang="ko-KR" sz="1000" b="0" baseline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171450" indent="-171450" latinLnBrk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endParaRPr lang="en-US" altLang="ko-KR" sz="1000" b="0" baseline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171450" indent="-171450" latinLnBrk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altLang="ko-KR" sz="1000" b="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Create G-CIC claim ticket and Transfer &amp; Notify it to PL PIC of sub</a:t>
                      </a: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ko-KR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ko-KR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ko-KR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ko-KR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ko-KR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171450" indent="-171450" latinLnBrk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endParaRPr lang="en-US" altLang="ko-KR" sz="1000" baseline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171450" indent="-171450" latinLnBrk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endParaRPr lang="en-US" altLang="ko-KR" sz="1000" baseline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171450" indent="-171450" latinLnBrk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endParaRPr lang="en-US" altLang="ko-KR" sz="1000" baseline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171450" indent="-171450" latinLnBrk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endParaRPr lang="en-US" altLang="ko-KR" sz="1000" baseline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171450" indent="-171450" latinLnBrk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endParaRPr lang="en-US" altLang="ko-KR" sz="1000" baseline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171450" indent="-171450" latinLnBrk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endParaRPr lang="en-US" altLang="ko-KR" sz="1000" baseline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171450" indent="-171450" latinLnBrk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endParaRPr lang="en-US" altLang="ko-KR" sz="1000" baseline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171450" indent="-171450" latinLnBrk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endParaRPr lang="en-US" altLang="ko-KR" sz="1000" baseline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171450" indent="-171450" latinLnBrk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endParaRPr lang="en-US" altLang="ko-KR" sz="1000" baseline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171450" indent="-171450" latinLnBrk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endParaRPr lang="en-US" altLang="ko-KR" sz="1000" baseline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171450" indent="-171450" latinLnBrk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endParaRPr lang="en-US" altLang="ko-KR" sz="1000" baseline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171450" indent="-171450" latinLnBrk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altLang="ko-KR" sz="100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Call</a:t>
                      </a:r>
                      <a:r>
                        <a:rPr lang="ko-KR" altLang="en-US" sz="100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100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Transfer</a:t>
                      </a:r>
                    </a:p>
                    <a:p>
                      <a:pPr marL="171450" indent="-171450" latinLnBrk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endParaRPr lang="en-US" altLang="ko-KR" sz="1000" baseline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171450" indent="-171450" latinLnBrk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endParaRPr lang="en-US" altLang="ko-KR" sz="1000" baseline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171450" indent="-171450" latinLnBrk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endParaRPr lang="en-US" altLang="ko-KR" sz="1000" baseline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171450" indent="-171450" latinLnBrk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endParaRPr lang="en-US" altLang="ko-KR" sz="1000" baseline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171450" indent="-171450" latinLnBrk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endParaRPr lang="en-US" altLang="ko-KR" sz="1000" baseline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171450" indent="-171450" latinLnBrk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endParaRPr lang="en-US" altLang="ko-KR" sz="1000" baseline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171450" indent="-171450" latinLnBrk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endParaRPr lang="en-US" altLang="ko-KR" sz="1000" baseline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171450" indent="-171450" latinLnBrk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endParaRPr lang="en-US" altLang="ko-KR" sz="1000" baseline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171450" indent="-171450" latinLnBrk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altLang="ko-KR" sz="100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Customer info</a:t>
                      </a:r>
                    </a:p>
                    <a:p>
                      <a:pPr marL="171450" indent="-171450" latinLnBrk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altLang="ko-KR" sz="100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Unit info</a:t>
                      </a:r>
                    </a:p>
                    <a:p>
                      <a:pPr marL="171450" indent="-171450" latinLnBrk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altLang="ko-KR" sz="100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Incident info</a:t>
                      </a:r>
                    </a:p>
                    <a:p>
                      <a:pPr marL="171450" indent="-171450" latinLnBrk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endParaRPr lang="en-US" altLang="ko-KR" sz="1000" baseline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171450" indent="-171450" latinLnBrk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endParaRPr lang="en-US" altLang="ko-KR" sz="1000" baseline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171450" indent="-171450" latinLnBrk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endParaRPr lang="en-US" altLang="ko-KR" sz="1000" baseline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171450" indent="-171450" latinLnBrk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endParaRPr lang="en-US" altLang="ko-KR" sz="1000" baseline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171450" indent="-171450" latinLnBrk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endParaRPr lang="en-US" altLang="ko-KR" sz="1000" baseline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171450" indent="-171450" latinLnBrk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altLang="ko-KR" sz="100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G-CIC </a:t>
                      </a:r>
                    </a:p>
                    <a:p>
                      <a:pPr marL="0" indent="0" latinLnBrk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ko-KR" sz="100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claim ticket</a:t>
                      </a: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ko-KR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ko-KR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ko-KR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ko-KR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ko-KR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171450" indent="-171450" latinLnBrk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endParaRPr lang="en-US" altLang="ko-KR" sz="1000" baseline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171450" indent="-171450" latinLnBrk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endParaRPr lang="en-US" altLang="ko-KR" sz="1000" baseline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171450" indent="-171450" latinLnBrk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altLang="ko-KR" sz="100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Handle as a normal claim if it is not PL claim </a:t>
                      </a:r>
                    </a:p>
                    <a:p>
                      <a:pPr marL="171450" indent="-171450" latinLnBrk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endParaRPr lang="en-US" altLang="ko-KR" sz="1000" baseline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171450" indent="-171450" latinLnBrk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endParaRPr lang="en-US" altLang="ko-KR" sz="1000" baseline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171450" indent="-171450" latinLnBrk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endParaRPr lang="en-US" altLang="ko-KR" sz="1000" baseline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171450" indent="-171450" latinLnBrk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endParaRPr lang="en-US" altLang="ko-KR" sz="1000" baseline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171450" indent="-171450" latinLnBrk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endParaRPr lang="en-US" altLang="ko-KR" sz="1000" baseline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ko-KR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ko-KR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ko-KR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ko-KR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ko-KR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ko-KR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ko-KR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0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Immediately</a:t>
                      </a:r>
                    </a:p>
                    <a:p>
                      <a:pPr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ko-KR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ko-KR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ko-KR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Immediately once recognition of PL claim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Immediately once </a:t>
                      </a:r>
                      <a:r>
                        <a:rPr lang="en-US" altLang="ko-KR" sz="100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transferred to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000" baseline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000" baseline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000" baseline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000" baseline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Immediately after call w/ customer</a:t>
                      </a:r>
                      <a:endParaRPr lang="en-US" altLang="ko-KR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0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C/Center</a:t>
                      </a:r>
                      <a:r>
                        <a:rPr lang="ko-KR" altLang="en-US" sz="10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10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GA</a:t>
                      </a:r>
                    </a:p>
                    <a:p>
                      <a:pPr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ko-KR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ko-KR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ko-KR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ko-KR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ko-KR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0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C/Center</a:t>
                      </a:r>
                      <a:r>
                        <a:rPr lang="ko-KR" altLang="en-US" sz="10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</a:t>
                      </a:r>
                      <a:r>
                        <a:rPr lang="en-US" altLang="ko-KR" sz="10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GA</a:t>
                      </a:r>
                    </a:p>
                    <a:p>
                      <a:pPr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ko-KR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ko-KR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ko-KR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ko-KR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ko-KR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ko-KR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ko-KR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0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C/Center</a:t>
                      </a:r>
                      <a:r>
                        <a:rPr lang="ko-KR" altLang="en-US" sz="10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10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TA/VOC, PL PIC</a:t>
                      </a:r>
                    </a:p>
                    <a:p>
                      <a:pPr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ko-KR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ko-KR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ko-KR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ko-KR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ko-KR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ko-KR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0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C/Center</a:t>
                      </a:r>
                      <a:r>
                        <a:rPr lang="ko-KR" altLang="en-US" sz="10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10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TA/VOC, PL PIC</a:t>
                      </a:r>
                    </a:p>
                    <a:p>
                      <a:pPr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ko-KR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ko-KR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ko-KR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ko-KR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ko-KR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0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C/Center</a:t>
                      </a:r>
                      <a:r>
                        <a:rPr lang="ko-KR" altLang="en-US" sz="10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10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TA/VOC, PL PIC</a:t>
                      </a: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0" name="TextBox 129"/>
          <p:cNvSpPr txBox="1"/>
          <p:nvPr/>
        </p:nvSpPr>
        <p:spPr>
          <a:xfrm>
            <a:off x="0" y="15015"/>
            <a:ext cx="5546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b="1" dirty="0"/>
              <a:t>PL handling Process at Call Center </a:t>
            </a:r>
          </a:p>
        </p:txBody>
      </p:sp>
      <p:sp>
        <p:nvSpPr>
          <p:cNvPr id="90" name="Rectangle 351"/>
          <p:cNvSpPr>
            <a:spLocks noChangeArrowheads="1"/>
          </p:cNvSpPr>
          <p:nvPr/>
        </p:nvSpPr>
        <p:spPr bwMode="auto">
          <a:xfrm>
            <a:off x="-2328" y="548680"/>
            <a:ext cx="9142412" cy="71437"/>
          </a:xfrm>
          <a:prstGeom prst="rect">
            <a:avLst/>
          </a:prstGeom>
          <a:gradFill rotWithShape="1">
            <a:gsLst>
              <a:gs pos="0">
                <a:srgbClr val="B2B2B2"/>
              </a:gs>
              <a:gs pos="100000">
                <a:srgbClr val="B2B2B2">
                  <a:gamma/>
                  <a:tint val="0"/>
                  <a:invGamma/>
                </a:srgb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굴림" charset="-127"/>
            </a:endParaRPr>
          </a:p>
        </p:txBody>
      </p:sp>
      <p:grpSp>
        <p:nvGrpSpPr>
          <p:cNvPr id="4" name="그룹 3"/>
          <p:cNvGrpSpPr/>
          <p:nvPr/>
        </p:nvGrpSpPr>
        <p:grpSpPr>
          <a:xfrm>
            <a:off x="333194" y="1196752"/>
            <a:ext cx="1217409" cy="5494591"/>
            <a:chOff x="333194" y="1052736"/>
            <a:chExt cx="1217409" cy="5494591"/>
          </a:xfrm>
        </p:grpSpPr>
        <p:sp>
          <p:nvSpPr>
            <p:cNvPr id="148" name="Rectangle 164"/>
            <p:cNvSpPr/>
            <p:nvPr/>
          </p:nvSpPr>
          <p:spPr>
            <a:xfrm>
              <a:off x="335179" y="1052736"/>
              <a:ext cx="1213439" cy="437831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b="1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[Call Center]</a:t>
              </a:r>
            </a:p>
            <a:p>
              <a:pPr algn="ctr"/>
              <a:r>
                <a:rPr lang="en-US" altLang="ko-KR" sz="1000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Receiving PL</a:t>
              </a:r>
            </a:p>
          </p:txBody>
        </p:sp>
        <p:sp>
          <p:nvSpPr>
            <p:cNvPr id="151" name="Diamond 178"/>
            <p:cNvSpPr/>
            <p:nvPr/>
          </p:nvSpPr>
          <p:spPr>
            <a:xfrm>
              <a:off x="335178" y="2219530"/>
              <a:ext cx="1212785" cy="561398"/>
            </a:xfrm>
            <a:prstGeom prst="diamond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PL</a:t>
              </a:r>
            </a:p>
            <a:p>
              <a:pPr algn="ctr"/>
              <a:r>
                <a:rPr lang="en-US" sz="1000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claim</a:t>
              </a:r>
            </a:p>
          </p:txBody>
        </p:sp>
        <p:sp>
          <p:nvSpPr>
            <p:cNvPr id="152" name="Rectangle 164"/>
            <p:cNvSpPr/>
            <p:nvPr/>
          </p:nvSpPr>
          <p:spPr>
            <a:xfrm>
              <a:off x="335177" y="3573016"/>
              <a:ext cx="1212785" cy="437831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altLang="ko-KR" sz="1000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Call Transfer to </a:t>
              </a:r>
            </a:p>
            <a:p>
              <a:pPr algn="ctr"/>
              <a:r>
                <a:rPr lang="en-US" altLang="ko-KR" sz="1000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PL PIC of </a:t>
              </a:r>
              <a:r>
                <a:rPr lang="en-US" altLang="ko-KR" sz="1000" dirty="0" err="1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C.Center</a:t>
              </a:r>
              <a:endParaRPr lang="en-US" altLang="ko-KR" sz="10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cxnSp>
          <p:nvCxnSpPr>
            <p:cNvPr id="154" name="직선 화살표 연결선 153"/>
            <p:cNvCxnSpPr>
              <a:stCxn id="148" idx="2"/>
              <a:endCxn id="151" idx="0"/>
            </p:cNvCxnSpPr>
            <p:nvPr/>
          </p:nvCxnSpPr>
          <p:spPr bwMode="auto">
            <a:xfrm flipH="1">
              <a:off x="941571" y="1490567"/>
              <a:ext cx="328" cy="728963"/>
            </a:xfrm>
            <a:prstGeom prst="straightConnector1">
              <a:avLst/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miter lim="800000"/>
              <a:headEnd type="none" w="sm" len="sm"/>
              <a:tailEnd type="triangle"/>
            </a:ln>
            <a:effectLst/>
          </p:spPr>
        </p:cxnSp>
        <p:sp>
          <p:nvSpPr>
            <p:cNvPr id="161" name="Rectangle 164"/>
            <p:cNvSpPr/>
            <p:nvPr/>
          </p:nvSpPr>
          <p:spPr>
            <a:xfrm>
              <a:off x="333194" y="4869160"/>
              <a:ext cx="1212785" cy="437831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altLang="ko-KR" sz="1000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Obtain Info on </a:t>
              </a:r>
            </a:p>
            <a:p>
              <a:pPr algn="ctr"/>
              <a:r>
                <a:rPr lang="en-US" altLang="ko-KR" sz="1000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Customer &amp; Incident</a:t>
              </a:r>
            </a:p>
          </p:txBody>
        </p:sp>
        <p:sp>
          <p:nvSpPr>
            <p:cNvPr id="163" name="Rectangle 164"/>
            <p:cNvSpPr/>
            <p:nvPr/>
          </p:nvSpPr>
          <p:spPr>
            <a:xfrm>
              <a:off x="337818" y="6109496"/>
              <a:ext cx="1212785" cy="437831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Resister to G-CIC</a:t>
              </a:r>
            </a:p>
            <a:p>
              <a:pPr algn="ctr"/>
              <a:r>
                <a:rPr lang="en-US" altLang="ko-KR" sz="1000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(Claim Ticket-PL)</a:t>
              </a:r>
            </a:p>
          </p:txBody>
        </p:sp>
        <p:cxnSp>
          <p:nvCxnSpPr>
            <p:cNvPr id="166" name="직선 화살표 연결선 165"/>
            <p:cNvCxnSpPr>
              <a:stCxn id="151" idx="2"/>
              <a:endCxn id="152" idx="0"/>
            </p:cNvCxnSpPr>
            <p:nvPr/>
          </p:nvCxnSpPr>
          <p:spPr bwMode="auto">
            <a:xfrm flipH="1">
              <a:off x="941570" y="2780928"/>
              <a:ext cx="1" cy="792088"/>
            </a:xfrm>
            <a:prstGeom prst="straightConnector1">
              <a:avLst/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miter lim="800000"/>
              <a:headEnd type="none" w="sm" len="sm"/>
              <a:tailEnd type="triangle"/>
            </a:ln>
            <a:effectLst/>
          </p:spPr>
        </p:cxnSp>
        <p:cxnSp>
          <p:nvCxnSpPr>
            <p:cNvPr id="167" name="직선 화살표 연결선 166"/>
            <p:cNvCxnSpPr>
              <a:stCxn id="152" idx="2"/>
              <a:endCxn id="161" idx="0"/>
            </p:cNvCxnSpPr>
            <p:nvPr/>
          </p:nvCxnSpPr>
          <p:spPr bwMode="auto">
            <a:xfrm flipH="1">
              <a:off x="939587" y="4010847"/>
              <a:ext cx="1983" cy="858313"/>
            </a:xfrm>
            <a:prstGeom prst="straightConnector1">
              <a:avLst/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miter lim="800000"/>
              <a:headEnd type="none" w="sm" len="sm"/>
              <a:tailEnd type="triangle"/>
            </a:ln>
            <a:effectLst/>
          </p:spPr>
        </p:cxnSp>
        <p:cxnSp>
          <p:nvCxnSpPr>
            <p:cNvPr id="174" name="직선 화살표 연결선 173"/>
            <p:cNvCxnSpPr>
              <a:stCxn id="161" idx="2"/>
              <a:endCxn id="163" idx="0"/>
            </p:cNvCxnSpPr>
            <p:nvPr/>
          </p:nvCxnSpPr>
          <p:spPr bwMode="auto">
            <a:xfrm>
              <a:off x="939587" y="5306991"/>
              <a:ext cx="4624" cy="802505"/>
            </a:xfrm>
            <a:prstGeom prst="straightConnector1">
              <a:avLst/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miter lim="800000"/>
              <a:headEnd type="none" w="sm" len="sm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1644342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TextBox 155"/>
          <p:cNvSpPr txBox="1"/>
          <p:nvPr/>
        </p:nvSpPr>
        <p:spPr>
          <a:xfrm>
            <a:off x="-1614" y="15015"/>
            <a:ext cx="39149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b="1" dirty="0"/>
              <a:t>HHP PL handling process</a:t>
            </a:r>
            <a:endParaRPr lang="ko-KR" altLang="en-US" sz="2400" b="1" dirty="0"/>
          </a:p>
        </p:txBody>
      </p:sp>
      <p:sp>
        <p:nvSpPr>
          <p:cNvPr id="40" name="Rectangle 351"/>
          <p:cNvSpPr>
            <a:spLocks noChangeArrowheads="1"/>
          </p:cNvSpPr>
          <p:nvPr/>
        </p:nvSpPr>
        <p:spPr bwMode="auto">
          <a:xfrm>
            <a:off x="-2328" y="477243"/>
            <a:ext cx="9142412" cy="71437"/>
          </a:xfrm>
          <a:prstGeom prst="rect">
            <a:avLst/>
          </a:prstGeom>
          <a:gradFill rotWithShape="1">
            <a:gsLst>
              <a:gs pos="0">
                <a:srgbClr val="B2B2B2"/>
              </a:gs>
              <a:gs pos="100000">
                <a:srgbClr val="B2B2B2">
                  <a:gamma/>
                  <a:tint val="0"/>
                  <a:invGamma/>
                </a:srgb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굴림" charset="-127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512" y="620688"/>
            <a:ext cx="8784977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4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โปรดสอบถามคำถามดังต่อไปนี้กับคุณลูกค้า เมื่อมี </a:t>
            </a:r>
            <a:r>
              <a:rPr lang="en-US" sz="14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PL case </a:t>
            </a:r>
            <a:r>
              <a:rPr lang="th-TH" sz="14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เข้ามา</a:t>
            </a:r>
          </a:p>
          <a:p>
            <a:r>
              <a:rPr lang="th-TH" sz="14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และ</a:t>
            </a:r>
            <a:r>
              <a:rPr lang="th-TH" altLang="ko-KR" sz="1400" kern="0" dirty="0">
                <a:solidFill>
                  <a:prstClr val="black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ส่งเมลข้อมูลเครื่องที่เสียหายให้ </a:t>
            </a:r>
            <a:r>
              <a:rPr lang="en-US" altLang="ko-KR" sz="1400" kern="0" dirty="0">
                <a:solidFill>
                  <a:prstClr val="black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PL PIC </a:t>
            </a:r>
            <a:r>
              <a:rPr lang="en-US" altLang="ko-KR" sz="1400" kern="0" dirty="0">
                <a:solidFill>
                  <a:srgbClr val="FF0000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  <a:hlinkClick r:id="rId2"/>
              </a:rPr>
              <a:t>witti.c@samsung.com</a:t>
            </a:r>
            <a:r>
              <a:rPr lang="en-US" altLang="ko-KR" sz="1400" kern="0" dirty="0">
                <a:solidFill>
                  <a:prstClr val="black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endParaRPr lang="th-TH" sz="1400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r>
              <a:rPr lang="th-TH" sz="14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ข้อมูลลูกค้า :</a:t>
            </a:r>
            <a:br>
              <a:rPr lang="th-TH" sz="14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</a:br>
            <a:r>
              <a:rPr lang="th-TH" sz="1400" dirty="0">
                <a:solidFill>
                  <a:srgbClr val="0000FF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1. ชื่อ นามสกุล</a:t>
            </a:r>
            <a:br>
              <a:rPr lang="th-TH" sz="1400" dirty="0">
                <a:solidFill>
                  <a:srgbClr val="0000FF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</a:br>
            <a:r>
              <a:rPr lang="th-TH" sz="1400" dirty="0">
                <a:solidFill>
                  <a:srgbClr val="0000FF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2. ที่อยู่</a:t>
            </a:r>
            <a:br>
              <a:rPr lang="th-TH" sz="1400" dirty="0">
                <a:solidFill>
                  <a:srgbClr val="0000FF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</a:br>
            <a:r>
              <a:rPr lang="th-TH" sz="1400" dirty="0">
                <a:solidFill>
                  <a:srgbClr val="0000FF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3. เบอร์โทรศัพท์</a:t>
            </a:r>
          </a:p>
          <a:p>
            <a:r>
              <a:rPr lang="th-TH" sz="14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ข้อมูลสินค้า :</a:t>
            </a:r>
            <a:br>
              <a:rPr lang="th-TH" sz="14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</a:br>
            <a:r>
              <a:rPr lang="th-TH" sz="1400" dirty="0">
                <a:solidFill>
                  <a:srgbClr val="0000FF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4. ประเภทผลิตภัณฑ์</a:t>
            </a:r>
            <a:br>
              <a:rPr lang="th-TH" sz="1400" dirty="0">
                <a:solidFill>
                  <a:srgbClr val="0000FF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</a:br>
            <a:r>
              <a:rPr lang="th-TH" sz="1400" dirty="0">
                <a:solidFill>
                  <a:srgbClr val="0000FF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5. รหัสรุ่น</a:t>
            </a:r>
            <a:br>
              <a:rPr lang="th-TH" sz="1400" dirty="0">
                <a:solidFill>
                  <a:srgbClr val="0000FF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</a:br>
            <a:r>
              <a:rPr lang="th-TH" sz="1400" dirty="0">
                <a:solidFill>
                  <a:srgbClr val="0000FF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6. หมายเลขซีเรียล</a:t>
            </a:r>
            <a:br>
              <a:rPr lang="th-TH" sz="1400" dirty="0">
                <a:solidFill>
                  <a:srgbClr val="0000FF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</a:br>
            <a:r>
              <a:rPr lang="th-TH" sz="1400" dirty="0">
                <a:solidFill>
                  <a:srgbClr val="0000FF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7. หมายเลข </a:t>
            </a:r>
            <a:r>
              <a:rPr lang="en-US" sz="1400" dirty="0">
                <a:solidFill>
                  <a:srgbClr val="0000FF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IMEI</a:t>
            </a:r>
          </a:p>
          <a:p>
            <a:r>
              <a:rPr lang="th-TH" sz="14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ข้อมูลเหตุการณ์และความเสียหาย :</a:t>
            </a:r>
            <a:br>
              <a:rPr lang="th-TH" sz="14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</a:br>
            <a:r>
              <a:rPr lang="th-TH" sz="1400" dirty="0">
                <a:solidFill>
                  <a:srgbClr val="0000FF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8. วันที่ ที่เกิดเหตุ</a:t>
            </a:r>
            <a:br>
              <a:rPr lang="th-TH" sz="1400" dirty="0">
                <a:solidFill>
                  <a:srgbClr val="0000FF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</a:br>
            <a:r>
              <a:rPr lang="th-TH" sz="1400" dirty="0">
                <a:solidFill>
                  <a:srgbClr val="0000FF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9. เวลา ที่เกิดเหตุ</a:t>
            </a:r>
            <a:br>
              <a:rPr lang="th-TH" sz="1400" dirty="0">
                <a:solidFill>
                  <a:srgbClr val="0000FF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</a:br>
            <a:r>
              <a:rPr lang="th-TH" sz="1400" dirty="0">
                <a:solidFill>
                  <a:srgbClr val="0000FF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10. สถานที่ ที่เกิดเหตุ</a:t>
            </a:r>
            <a:br>
              <a:rPr lang="th-TH" sz="14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</a:br>
            <a:r>
              <a:rPr lang="th-TH" sz="14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(บนเตียงในห้องนอน, บนโต็ะในห้องนั่งเล่น, บนพื้นริมกำแพงในห้องครัว, พื้นหลังบ้านนอกบ้านแต่ติดตัวบ้าน, บนโต็ะที่ทำงาน, ในกระเป๋าขณะเดินในห้าง ฯลฯ)</a:t>
            </a:r>
          </a:p>
          <a:p>
            <a:r>
              <a:rPr lang="th-TH" sz="1400" dirty="0">
                <a:solidFill>
                  <a:srgbClr val="0000FF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11. ณ ขณะนั้น? </a:t>
            </a:r>
            <a:r>
              <a:rPr lang="th-TH" sz="14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(เครื่องเปิด/ปิด, ชาร์จไฟอยู่/ไม่ได้ชาร์จไฟอยู่, เสียบปลั๊กไฟอยู่/ไม่ได้เสียบปลั๊กไฟอยู่, ทำงานอยู่/ไม่ได้ทำงานอยู่)</a:t>
            </a:r>
            <a:br>
              <a:rPr lang="th-TH" sz="14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</a:br>
            <a:r>
              <a:rPr lang="th-TH" sz="1400" dirty="0">
                <a:solidFill>
                  <a:srgbClr val="0000FF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12. เหตุเกิดอย่างไร</a:t>
            </a:r>
            <a:br>
              <a:rPr lang="th-TH" sz="1400" dirty="0">
                <a:solidFill>
                  <a:srgbClr val="0000FF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</a:br>
            <a:r>
              <a:rPr lang="th-TH" sz="1400" dirty="0">
                <a:solidFill>
                  <a:srgbClr val="0000FF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13. มีผู้ได้รับบาดเจ็บ?</a:t>
            </a:r>
            <a:br>
              <a:rPr lang="th-TH" sz="1400" dirty="0">
                <a:solidFill>
                  <a:srgbClr val="0000FF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</a:br>
            <a:r>
              <a:rPr lang="th-TH" sz="1400" dirty="0">
                <a:solidFill>
                  <a:srgbClr val="0000FF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14. มีความเสียหาย?</a:t>
            </a:r>
          </a:p>
          <a:p>
            <a:r>
              <a:rPr lang="th-TH" sz="14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แล้วได้มีการเปิดงาน(แจ้ง)ไปที่ :</a:t>
            </a:r>
          </a:p>
          <a:p>
            <a:r>
              <a:rPr lang="th-TH" sz="1400" dirty="0">
                <a:solidFill>
                  <a:srgbClr val="0000FF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15. ศูนย์ไหน</a:t>
            </a:r>
          </a:p>
          <a:p>
            <a:r>
              <a:rPr lang="th-TH" sz="1400" dirty="0">
                <a:solidFill>
                  <a:srgbClr val="0000FF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16. ชื่อพนักงานศูนย์ที่รับเรื่อง?</a:t>
            </a:r>
          </a:p>
          <a:p>
            <a:r>
              <a:rPr lang="th-TH" sz="1400" dirty="0">
                <a:solidFill>
                  <a:srgbClr val="0000FF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17. เลขที่ให้บริการ (</a:t>
            </a:r>
            <a:r>
              <a:rPr lang="en-US" sz="1400" dirty="0">
                <a:solidFill>
                  <a:srgbClr val="0000FF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job number)?</a:t>
            </a:r>
            <a:endParaRPr lang="en-US" sz="1400" dirty="0">
              <a:solidFill>
                <a:srgbClr val="0000FF"/>
              </a:solidFill>
              <a:effectLst/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9846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TextBox 155"/>
          <p:cNvSpPr txBox="1"/>
          <p:nvPr/>
        </p:nvSpPr>
        <p:spPr>
          <a:xfrm>
            <a:off x="-1614" y="15015"/>
            <a:ext cx="39149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b="1" dirty="0"/>
              <a:t>HHP PL handling process</a:t>
            </a:r>
            <a:endParaRPr lang="ko-KR" altLang="en-US" sz="2400" b="1" dirty="0"/>
          </a:p>
        </p:txBody>
      </p:sp>
      <p:sp>
        <p:nvSpPr>
          <p:cNvPr id="40" name="Rectangle 351"/>
          <p:cNvSpPr>
            <a:spLocks noChangeArrowheads="1"/>
          </p:cNvSpPr>
          <p:nvPr/>
        </p:nvSpPr>
        <p:spPr bwMode="auto">
          <a:xfrm>
            <a:off x="-2328" y="477243"/>
            <a:ext cx="9142412" cy="71437"/>
          </a:xfrm>
          <a:prstGeom prst="rect">
            <a:avLst/>
          </a:prstGeom>
          <a:gradFill rotWithShape="1">
            <a:gsLst>
              <a:gs pos="0">
                <a:srgbClr val="B2B2B2"/>
              </a:gs>
              <a:gs pos="100000">
                <a:srgbClr val="B2B2B2">
                  <a:gamma/>
                  <a:tint val="0"/>
                  <a:invGamma/>
                </a:srgb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굴림" charset="-127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95936" y="2564904"/>
            <a:ext cx="1885131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Q&amp;A</a:t>
            </a:r>
          </a:p>
          <a:p>
            <a:endParaRPr lang="en-US" sz="2800" dirty="0"/>
          </a:p>
          <a:p>
            <a:r>
              <a:rPr lang="en-US" sz="2800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42748192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solidFill>
            <a:schemeClr val="tx1"/>
          </a:solidFill>
          <a:headEnd type="none" w="med" len="med"/>
          <a:tailEnd type="triangl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4845</TotalTime>
  <Words>909</Words>
  <Application>Microsoft Office PowerPoint</Application>
  <PresentationFormat>On-screen Show (4:3)</PresentationFormat>
  <Paragraphs>280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맑은 고딕</vt:lpstr>
      <vt:lpstr>Arial</vt:lpstr>
      <vt:lpstr>HY견고딕</vt:lpstr>
      <vt:lpstr>Microsoft Sans Serif</vt:lpstr>
      <vt:lpstr>Times New Roman</vt:lpstr>
      <vt:lpstr>Wingdings</vt:lpstr>
      <vt:lpstr>Office 테마</vt:lpstr>
      <vt:lpstr>Worksheet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SEC</dc:creator>
  <cp:lastModifiedBy>Samsung Samsung</cp:lastModifiedBy>
  <cp:revision>261</cp:revision>
  <cp:lastPrinted>2017-01-26T06:10:40Z</cp:lastPrinted>
  <dcterms:created xsi:type="dcterms:W3CDTF">2017-01-03T02:07:22Z</dcterms:created>
  <dcterms:modified xsi:type="dcterms:W3CDTF">2022-07-07T10:26:54Z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NSCPROP_SA">
    <vt:lpwstr>C:\Users\Samsung\Downloads\PL handling process guide for Call Center ไทย.pptx</vt:lpwstr>
  </property>
</Properties>
</file>