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7" r:id="rId4"/>
    <p:sldId id="269" r:id="rId5"/>
    <p:sldId id="272" r:id="rId6"/>
    <p:sldId id="270" r:id="rId7"/>
    <p:sldId id="27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D4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936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09B43-D628-43AD-BD18-8F7E53BC87A0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6EEDD-4632-48BB-9474-8C319A992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32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09B43-D628-43AD-BD18-8F7E53BC87A0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6EEDD-4632-48BB-9474-8C319A992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435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09B43-D628-43AD-BD18-8F7E53BC87A0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6EEDD-4632-48BB-9474-8C319A992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77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09B43-D628-43AD-BD18-8F7E53BC87A0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6EEDD-4632-48BB-9474-8C319A992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41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09B43-D628-43AD-BD18-8F7E53BC87A0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6EEDD-4632-48BB-9474-8C319A992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472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09B43-D628-43AD-BD18-8F7E53BC87A0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6EEDD-4632-48BB-9474-8C319A992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9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09B43-D628-43AD-BD18-8F7E53BC87A0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6EEDD-4632-48BB-9474-8C319A992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825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09B43-D628-43AD-BD18-8F7E53BC87A0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6EEDD-4632-48BB-9474-8C319A992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977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09B43-D628-43AD-BD18-8F7E53BC87A0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6EEDD-4632-48BB-9474-8C319A992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739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09B43-D628-43AD-BD18-8F7E53BC87A0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6EEDD-4632-48BB-9474-8C319A992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007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09B43-D628-43AD-BD18-8F7E53BC87A0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6EEDD-4632-48BB-9474-8C319A992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381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09B43-D628-43AD-BD18-8F7E53BC87A0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6EEDD-4632-48BB-9474-8C319A992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97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A77FF293-0BA1-44F4-9ADB-4FECA0A66E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125967"/>
              </p:ext>
            </p:extLst>
          </p:nvPr>
        </p:nvGraphicFramePr>
        <p:xfrm>
          <a:off x="230482" y="1846431"/>
          <a:ext cx="11731035" cy="465581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523025">
                  <a:extLst>
                    <a:ext uri="{9D8B030D-6E8A-4147-A177-3AD203B41FA5}">
                      <a16:colId xmlns:a16="http://schemas.microsoft.com/office/drawing/2014/main" val="3559604970"/>
                    </a:ext>
                  </a:extLst>
                </a:gridCol>
                <a:gridCol w="3881120">
                  <a:extLst>
                    <a:ext uri="{9D8B030D-6E8A-4147-A177-3AD203B41FA5}">
                      <a16:colId xmlns:a16="http://schemas.microsoft.com/office/drawing/2014/main" val="794048542"/>
                    </a:ext>
                  </a:extLst>
                </a:gridCol>
                <a:gridCol w="3326890">
                  <a:extLst>
                    <a:ext uri="{9D8B030D-6E8A-4147-A177-3AD203B41FA5}">
                      <a16:colId xmlns:a16="http://schemas.microsoft.com/office/drawing/2014/main" val="1646786172"/>
                    </a:ext>
                  </a:extLst>
                </a:gridCol>
              </a:tblGrid>
              <a:tr h="414276"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อาการ</a:t>
                      </a:r>
                      <a:endParaRPr lang="en-US" dirty="0">
                        <a:latin typeface="Samsung Sharp Sans Medium" pitchFamily="2" charset="0"/>
                        <a:ea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การทดสอบ</a:t>
                      </a:r>
                      <a:endParaRPr lang="en-US" dirty="0">
                        <a:latin typeface="Samsung Sharp Sans Medium" pitchFamily="2" charset="0"/>
                        <a:ea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จุดสังเกตุ</a:t>
                      </a:r>
                      <a:endParaRPr lang="en-US" dirty="0">
                        <a:latin typeface="Samsung Sharp Sans Medium" pitchFamily="2" charset="0"/>
                        <a:ea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2872589"/>
                  </a:ext>
                </a:extLst>
              </a:tr>
              <a:tr h="14138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>
                          <a:ln w="0"/>
                          <a:solidFill>
                            <a:schemeClr val="tx1"/>
                          </a:solidFill>
                          <a:effectLst/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1.อาการเปิดไม่ติดชาร์จไฟไม่เข้า</a:t>
                      </a:r>
                    </a:p>
                    <a:p>
                      <a:r>
                        <a:rPr lang="th-TH" sz="1400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บางครั้งการใช้งานอุปกรณ์จนแบตเตอรี่หมดระหว่างการใช้งาน (0</a:t>
                      </a:r>
                      <a:r>
                        <a:rPr lang="en-US" sz="1400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%</a:t>
                      </a:r>
                      <a:r>
                        <a:rPr lang="th-TH" sz="1400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)</a:t>
                      </a:r>
                    </a:p>
                    <a:p>
                      <a:r>
                        <a:rPr lang="th-TH" sz="1400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อาจทำให้จำเป็นต้องชาร์จแบตเตอรี่ทิ้งเอาไว้ซักพักก่อน เพื่อกระตุ้นเซลในตัวแบตเตอรี่ ซึ่งในช่วงแรกหน้าจออาจจะไม่แสดงผลการชาร์จ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1. เสียบสายชาร์จทิ้งเอาไว้ประมาณ 5-10 นาที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2.เปลี่ยนชุดสายชาร์จ และหัวชาร์จ </a:t>
                      </a:r>
                      <a:endParaRPr lang="en-US" sz="1400" dirty="0">
                        <a:latin typeface="Samsung Sharp Sans Medium" pitchFamily="2" charset="0"/>
                        <a:ea typeface="Samsung Sharp Sans Medium" pitchFamily="2" charset="0"/>
                        <a:cs typeface="Samsung Sharp Sans Medium" pitchFamily="2" charset="0"/>
                      </a:endParaRPr>
                    </a:p>
                    <a:p>
                      <a:endParaRPr lang="en-US" sz="1400" dirty="0">
                        <a:latin typeface="Samsung Sharp Sans Medium" pitchFamily="2" charset="0"/>
                        <a:ea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amsung Sharp Sans Medium" pitchFamily="2" charset="0"/>
                        <a:ea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933630"/>
                  </a:ext>
                </a:extLst>
              </a:tr>
              <a:tr h="1413845">
                <a:tc>
                  <a:txBody>
                    <a:bodyPr/>
                    <a:lstStyle/>
                    <a:p>
                      <a:r>
                        <a:rPr lang="th-TH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2.หน้าจอสัมผัสไม่ได้</a:t>
                      </a:r>
                    </a:p>
                    <a:p>
                      <a:r>
                        <a:rPr lang="th-TH" sz="1400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การทดสอบการสัมผัสของหน้าจอสามารถทำได้โดย</a:t>
                      </a:r>
                    </a:p>
                    <a:p>
                      <a:r>
                        <a:rPr lang="th-TH" sz="1400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กด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*#0*#</a:t>
                      </a:r>
                      <a:r>
                        <a:rPr lang="en-US" sz="1400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 </a:t>
                      </a:r>
                      <a:r>
                        <a:rPr lang="th-TH" sz="1400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และกดเข้าไปที่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TOUCH</a:t>
                      </a:r>
                      <a:endParaRPr lang="th-TH" sz="1400" dirty="0">
                        <a:solidFill>
                          <a:srgbClr val="FF0000"/>
                        </a:solidFill>
                        <a:latin typeface="Samsung Sharp Sans Medium" pitchFamily="2" charset="0"/>
                        <a:ea typeface="Samsung Sharp Sans Medium" pitchFamily="2" charset="0"/>
                        <a:cs typeface="Samsung Sharp Sans Medium" pitchFamily="2" charset="0"/>
                      </a:endParaRPr>
                    </a:p>
                    <a:p>
                      <a:endParaRPr lang="en-US" dirty="0">
                        <a:latin typeface="Samsung Sharp Sans Medium" pitchFamily="2" charset="0"/>
                        <a:ea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400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เข้าโหมดการทดสอบ</a:t>
                      </a:r>
                    </a:p>
                    <a:p>
                      <a:endParaRPr lang="th-TH" sz="1400" dirty="0">
                        <a:latin typeface="Samsung Sharp Sans Medium" pitchFamily="2" charset="0"/>
                        <a:ea typeface="Samsung Sharp Sans Medium" pitchFamily="2" charset="0"/>
                        <a:cs typeface="Samsung Sharp Sans Medium" pitchFamily="2" charset="0"/>
                      </a:endParaRPr>
                    </a:p>
                    <a:p>
                      <a:r>
                        <a:rPr lang="th-TH" sz="1400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-หน้าจอไม่ควรติดฟิลม์</a:t>
                      </a:r>
                    </a:p>
                    <a:p>
                      <a:r>
                        <a:rPr lang="th-TH" sz="1400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-หากใส่เคสแม่เหล็กจะทำให้ไม่สามารถสัมผัสได้บางจุด</a:t>
                      </a:r>
                    </a:p>
                    <a:p>
                      <a:endParaRPr lang="en-US" sz="1600" dirty="0">
                        <a:latin typeface="Samsung Sharp Sans Medium" pitchFamily="2" charset="0"/>
                        <a:ea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latin typeface="Samsung Sharp Sans Medium" pitchFamily="2" charset="0"/>
                        <a:ea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697340"/>
                  </a:ext>
                </a:extLst>
              </a:tr>
              <a:tr h="1413845">
                <a:tc>
                  <a:txBody>
                    <a:bodyPr/>
                    <a:lstStyle/>
                    <a:p>
                      <a:r>
                        <a:rPr lang="th-TH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3.อาการลำโพงเสียงออก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การทดสอบการสัมผัสของหน้าจอสามารถทำได้โดย กด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*#0*#</a:t>
                      </a:r>
                      <a:r>
                        <a:rPr lang="en-US" sz="1400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 </a:t>
                      </a:r>
                      <a:r>
                        <a:rPr lang="th-TH" sz="1400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และกดเข้าไปที่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SPEAKER</a:t>
                      </a:r>
                      <a:endParaRPr lang="en-US" dirty="0">
                        <a:latin typeface="Samsung Sharp Sans Medium" pitchFamily="2" charset="0"/>
                        <a:ea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400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เข้าโหมดการทดสอบ</a:t>
                      </a:r>
                    </a:p>
                    <a:p>
                      <a:endParaRPr lang="th-TH" sz="1400" dirty="0">
                        <a:latin typeface="Samsung Sharp Sans Medium" pitchFamily="2" charset="0"/>
                        <a:ea typeface="Samsung Sharp Sans Medium" pitchFamily="2" charset="0"/>
                        <a:cs typeface="Samsung Sharp Sans Medium" pitchFamily="2" charset="0"/>
                      </a:endParaRPr>
                    </a:p>
                    <a:p>
                      <a:r>
                        <a:rPr lang="th-TH" sz="1400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-ไม่ควรมีสิ่งบังช่องลำโพงเพราะจะทำให้เสียงไม่ออกหรือ เพี้ยนจากปกติ</a:t>
                      </a:r>
                    </a:p>
                    <a:p>
                      <a:endParaRPr lang="en-US" sz="1400" dirty="0">
                        <a:latin typeface="Samsung Sharp Sans Medium" pitchFamily="2" charset="0"/>
                        <a:ea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latin typeface="Samsung Sharp Sans Medium" pitchFamily="2" charset="0"/>
                        <a:ea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2540287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95216" y="43388"/>
            <a:ext cx="5747086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ko-KR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amsung Sharp Sans Medium" pitchFamily="2" charset="0"/>
                <a:ea typeface="Samsung Sharp Sans Medium" pitchFamily="2" charset="0"/>
                <a:cs typeface="Samsung Sharp Sans Medium" pitchFamily="2" charset="0"/>
              </a:rPr>
              <a:t>ขั้นตอนการตรวจสินค้าก่อน</a:t>
            </a:r>
            <a:r>
              <a:rPr lang="th-TH" altLang="ko-KR" sz="2800" dirty="0">
                <a:latin typeface="Samsung Sharp Sans Medium" pitchFamily="2" charset="0"/>
                <a:ea typeface="Samsung Sharp Sans Medium" pitchFamily="2" charset="0"/>
                <a:cs typeface="Samsung Sharp Sans Medium" pitchFamily="2" charset="0"/>
              </a:rPr>
              <a:t>ลูกค้า</a:t>
            </a:r>
            <a:r>
              <a:rPr kumimoji="0" lang="th-TH" altLang="ko-KR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amsung Sharp Sans Medium" pitchFamily="2" charset="0"/>
                <a:ea typeface="Samsung Sharp Sans Medium" pitchFamily="2" charset="0"/>
                <a:cs typeface="Samsung Sharp Sans Medium" pitchFamily="2" charset="0"/>
              </a:rPr>
              <a:t>รับสินค้า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ko-KR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amsung Sharp Sans Medium" pitchFamily="2" charset="0"/>
                <a:ea typeface="Samsung Sharp Sans Medium" pitchFamily="2" charset="0"/>
                <a:cs typeface="Samsung Sharp Sans Medium" pitchFamily="2" charset="0"/>
              </a:rPr>
              <a:t>    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amsung Sharp Sans Medium" pitchFamily="2" charset="0"/>
                <a:ea typeface="Samsung Sharp Sans Medium" pitchFamily="2" charset="0"/>
                <a:cs typeface="Samsung Sharp Sans Medium" pitchFamily="2" charset="0"/>
              </a:rPr>
              <a:t>-</a:t>
            </a:r>
            <a:r>
              <a:rPr kumimoji="0" lang="th-TH" altLang="ko-KR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amsung Sharp Sans Medium" pitchFamily="2" charset="0"/>
                <a:ea typeface="Samsung Sharp Sans Medium" pitchFamily="2" charset="0"/>
                <a:cs typeface="Samsung Sharp Sans Medium" pitchFamily="2" charset="0"/>
              </a:rPr>
              <a:t>ตรวจสภาพสินค้า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altLang="ko-KR" sz="1600" dirty="0">
                <a:latin typeface="Samsung Sharp Sans Medium" pitchFamily="2" charset="0"/>
                <a:ea typeface="Samsung Sharp Sans Medium" pitchFamily="2" charset="0"/>
                <a:cs typeface="Samsung Sharp Sans Medium" pitchFamily="2" charset="0"/>
              </a:rPr>
              <a:t>    -ตรวจสอบการทำงาน หน้าจอ / ลำโพง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altLang="ko-KR" sz="1600" dirty="0">
                <a:latin typeface="Samsung Sharp Sans Medium" pitchFamily="2" charset="0"/>
                <a:ea typeface="Samsung Sharp Sans Medium" pitchFamily="2" charset="0"/>
                <a:cs typeface="Samsung Sharp Sans Medium" pitchFamily="2" charset="0"/>
              </a:rPr>
              <a:t>    </a:t>
            </a:r>
            <a:r>
              <a:rPr lang="en-US" altLang="ko-KR" sz="1600" dirty="0">
                <a:latin typeface="Samsung Sharp Sans Medium" pitchFamily="2" charset="0"/>
                <a:ea typeface="Samsung Sharp Sans Medium" pitchFamily="2" charset="0"/>
                <a:cs typeface="Samsung Sharp Sans Medium" pitchFamily="2" charset="0"/>
              </a:rPr>
              <a:t>-</a:t>
            </a:r>
            <a:r>
              <a:rPr lang="th-TH" altLang="ko-KR" sz="1600" dirty="0">
                <a:latin typeface="Samsung Sharp Sans Medium" pitchFamily="2" charset="0"/>
                <a:ea typeface="Samsung Sharp Sans Medium" pitchFamily="2" charset="0"/>
                <a:cs typeface="Samsung Sharp Sans Medium" pitchFamily="2" charset="0"/>
              </a:rPr>
              <a:t>ตรวจสอบการโทร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ko-KR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amsung Sharp Sans Medium" pitchFamily="2" charset="0"/>
                <a:ea typeface="Samsung Sharp Sans Medium" pitchFamily="2" charset="0"/>
                <a:cs typeface="Samsung Sharp Sans Medium" pitchFamily="2" charset="0"/>
              </a:rPr>
              <a:t>    -ตรวจสอบการเชื่อมต่อ 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amsung Sharp Sans Medium" pitchFamily="2" charset="0"/>
                <a:ea typeface="Samsung Sharp Sans Medium" pitchFamily="2" charset="0"/>
                <a:cs typeface="Samsung Sharp Sans Medium" pitchFamily="2" charset="0"/>
              </a:rPr>
              <a:t>internet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0BF61D7D-B393-4E83-8B7B-4AEA29BAE5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92" t="6907" r="4216" b="45945"/>
          <a:stretch/>
        </p:blipFill>
        <p:spPr>
          <a:xfrm rot="5400000">
            <a:off x="9811195" y="2579821"/>
            <a:ext cx="1064795" cy="7711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9" name="Picture 3">
            <a:extLst>
              <a:ext uri="{FF2B5EF4-FFF2-40B4-BE49-F238E27FC236}">
                <a16:creationId xmlns:a16="http://schemas.microsoft.com/office/drawing/2014/main" id="{60DBE347-D8FD-43FA-A4B6-7FDA64381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8679" y="3769670"/>
            <a:ext cx="649826" cy="1155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7286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58E3E955-020C-44DB-8AA9-CA8833F813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139157"/>
              </p:ext>
            </p:extLst>
          </p:nvPr>
        </p:nvGraphicFramePr>
        <p:xfrm>
          <a:off x="142240" y="262908"/>
          <a:ext cx="11897360" cy="639189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714240">
                  <a:extLst>
                    <a:ext uri="{9D8B030D-6E8A-4147-A177-3AD203B41FA5}">
                      <a16:colId xmlns:a16="http://schemas.microsoft.com/office/drawing/2014/main" val="3559604970"/>
                    </a:ext>
                  </a:extLst>
                </a:gridCol>
                <a:gridCol w="4026838">
                  <a:extLst>
                    <a:ext uri="{9D8B030D-6E8A-4147-A177-3AD203B41FA5}">
                      <a16:colId xmlns:a16="http://schemas.microsoft.com/office/drawing/2014/main" val="794048542"/>
                    </a:ext>
                  </a:extLst>
                </a:gridCol>
                <a:gridCol w="3156282">
                  <a:extLst>
                    <a:ext uri="{9D8B030D-6E8A-4147-A177-3AD203B41FA5}">
                      <a16:colId xmlns:a16="http://schemas.microsoft.com/office/drawing/2014/main" val="1646786172"/>
                    </a:ext>
                  </a:extLst>
                </a:gridCol>
              </a:tblGrid>
              <a:tr h="381605"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อาการ</a:t>
                      </a:r>
                      <a:endParaRPr lang="en-US" dirty="0">
                        <a:latin typeface="Samsung Sharp Sans Medium" pitchFamily="2" charset="0"/>
                        <a:ea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การทดสอบ</a:t>
                      </a:r>
                      <a:endParaRPr lang="en-US" dirty="0">
                        <a:latin typeface="Samsung Sharp Sans Medium" pitchFamily="2" charset="0"/>
                        <a:ea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จุดสังเกตุ</a:t>
                      </a:r>
                      <a:endParaRPr lang="en-US" dirty="0">
                        <a:latin typeface="Samsung Sharp Sans Medium" pitchFamily="2" charset="0"/>
                        <a:ea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2872589"/>
                  </a:ext>
                </a:extLst>
              </a:tr>
              <a:tr h="985814">
                <a:tc>
                  <a:txBody>
                    <a:bodyPr/>
                    <a:lstStyle/>
                    <a:p>
                      <a:r>
                        <a:rPr lang="th-TH" dirty="0">
                          <a:ln w="0"/>
                          <a:solidFill>
                            <a:schemeClr val="tx1"/>
                          </a:solidFill>
                          <a:effectLst/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4.ไมค์ไม่ทำงาน</a:t>
                      </a:r>
                    </a:p>
                    <a:p>
                      <a:r>
                        <a:rPr lang="th-TH" sz="1400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การทดสอบการสัมผัสของหน้าจอสามารถทำได้โดย</a:t>
                      </a:r>
                    </a:p>
                    <a:p>
                      <a:r>
                        <a:rPr lang="th-TH" sz="1400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กด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*#0*#</a:t>
                      </a:r>
                      <a:r>
                        <a:rPr lang="en-US" sz="1400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 </a:t>
                      </a:r>
                      <a:r>
                        <a:rPr lang="th-TH" sz="1400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และกดเข้าไปที่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LOOPBACK</a:t>
                      </a:r>
                      <a:endParaRPr lang="th-TH" sz="1400" dirty="0">
                        <a:solidFill>
                          <a:srgbClr val="FF0000"/>
                        </a:solidFill>
                        <a:latin typeface="Samsung Sharp Sans Medium" pitchFamily="2" charset="0"/>
                        <a:ea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เข้าโหมดการทดสอบ พูดไมค์ และเสียงออกลำโพงหรือไม่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400" dirty="0">
                        <a:latin typeface="Samsung Sharp Sans Medium" pitchFamily="2" charset="0"/>
                        <a:ea typeface="Samsung Sharp Sans Medium" pitchFamily="2" charset="0"/>
                        <a:cs typeface="Samsung Sharp Sans Medium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-ไม่ควรมีสิ่งบังช่องไมค์เพราะจะทำให้เสียงไม่ออกหรือ เพี้ยนจากปกติ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amsung Sharp Sans Medium" pitchFamily="2" charset="0"/>
                        <a:ea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933630"/>
                  </a:ext>
                </a:extLst>
              </a:tr>
              <a:tr h="1494622">
                <a:tc>
                  <a:txBody>
                    <a:bodyPr/>
                    <a:lstStyle/>
                    <a:p>
                      <a:r>
                        <a:rPr lang="th-TH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5.พบฝุ่นในกล้อง</a:t>
                      </a:r>
                    </a:p>
                    <a:p>
                      <a:r>
                        <a:rPr lang="en-US" sz="1400" b="1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Samsung </a:t>
                      </a:r>
                      <a:r>
                        <a:rPr lang="th-TH" sz="1400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ทุกรุ่นผ่านการทดสอบและตรวจสอบภายในอย่างเข้มงวดมีการควบคุมภายใต้มาตรฐานคุณภาพเสมอ </a:t>
                      </a:r>
                    </a:p>
                    <a:p>
                      <a:r>
                        <a:rPr lang="th-TH" sz="1400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อาจมีฝุ่นละเอียดมากภายในมาตรฐานการจัดการในกระบวนการผลิต แต่สิ่งนี้ไม่ส่งผลต่อประสิทธิภาพของกล้อง หากไม่มีวัตถุหรืออนุภาคปรากฏให้เห็นขณะใช้งานกล้องและเมื่อถ่ายภาพและดูภาพ</a:t>
                      </a:r>
                      <a:endParaRPr lang="en-US" dirty="0">
                        <a:latin typeface="Samsung Sharp Sans Medium" pitchFamily="2" charset="0"/>
                        <a:ea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400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เปิดกล้องและทำการถ่ายภาพจากเลนส์ที่พบว่ามีฝุ่น หากพบว่าฝุ่นไม่ได้ส่งผล</a:t>
                      </a:r>
                      <a:r>
                        <a:rPr lang="en-US" sz="1400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 </a:t>
                      </a:r>
                      <a:r>
                        <a:rPr lang="th-TH" sz="1400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หรือปรากฏในภาพหลังจากการถ่ายให้ถือว่าผลิตภัณท์ไม่ได้มีปัญหา	</a:t>
                      </a:r>
                    </a:p>
                    <a:p>
                      <a:endParaRPr lang="en-US" sz="1600" dirty="0">
                        <a:latin typeface="Samsung Sharp Sans Medium" pitchFamily="2" charset="0"/>
                        <a:ea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latin typeface="Samsung Sharp Sans Medium" pitchFamily="2" charset="0"/>
                        <a:ea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697340"/>
                  </a:ext>
                </a:extLst>
              </a:tr>
              <a:tr h="1208417">
                <a:tc>
                  <a:txBody>
                    <a:bodyPr/>
                    <a:lstStyle/>
                    <a:p>
                      <a:r>
                        <a:rPr lang="th-TH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6.อาการเครื่องรีสตาร์ทตัวเอง</a:t>
                      </a:r>
                    </a:p>
                    <a:p>
                      <a:r>
                        <a:rPr lang="th-TH" sz="1400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ปัญหานี้เกิดขึ้นได้จากหลายสาเหตุส่วนใหญ่เกิดขึ้นจาก</a:t>
                      </a:r>
                    </a:p>
                    <a:p>
                      <a:r>
                        <a:rPr lang="th-TH" sz="1400" b="1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1.</a:t>
                      </a:r>
                      <a:r>
                        <a:rPr lang="th-TH" sz="1400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แอพที่ติดตั้งไปมีเวอร์ชั่นเก่าและส่งผลต่อการทำงานของระบบ</a:t>
                      </a:r>
                    </a:p>
                    <a:p>
                      <a:r>
                        <a:rPr lang="th-TH" sz="1400" b="1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2.</a:t>
                      </a:r>
                      <a:r>
                        <a:rPr lang="th-TH" sz="1400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มีการตั้งค่าให้อุปกรณ์รีสตาร์ทอัตโนมัติไว้</a:t>
                      </a:r>
                      <a:endParaRPr lang="en-US" dirty="0">
                        <a:latin typeface="Samsung Sharp Sans Medium" pitchFamily="2" charset="0"/>
                        <a:ea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400" b="1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1.</a:t>
                      </a:r>
                      <a:r>
                        <a:rPr lang="th-TH" sz="1400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อัพเดทแอพให้เป็นเวอร์ชั่นล่าสุดทั้งหมด</a:t>
                      </a:r>
                    </a:p>
                    <a:p>
                      <a:r>
                        <a:rPr lang="th-TH" sz="1400" b="1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2.</a:t>
                      </a:r>
                      <a:r>
                        <a:rPr lang="th-TH" sz="1400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อัพเดทเวอร์ชั่นซอฟต์แวร์ให้เป็นเวอร์ชั่นล่าสุด</a:t>
                      </a:r>
                    </a:p>
                    <a:p>
                      <a:r>
                        <a:rPr lang="th-TH" sz="1400" b="1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3.</a:t>
                      </a:r>
                      <a:r>
                        <a:rPr lang="th-TH" sz="1400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ให้ปิดการตั้งค่ารีสตาร์ทอัตโนมัติ</a:t>
                      </a:r>
                      <a:endParaRPr lang="en-US" sz="1400" dirty="0">
                        <a:latin typeface="Samsung Sharp Sans Medium" pitchFamily="2" charset="0"/>
                        <a:ea typeface="Samsung Sharp Sans Medium" pitchFamily="2" charset="0"/>
                        <a:cs typeface="Samsung Sharp Sans Medium" pitchFamily="2" charset="0"/>
                      </a:endParaRPr>
                    </a:p>
                    <a:p>
                      <a:r>
                        <a:rPr lang="th-TH" sz="1400" b="1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*</a:t>
                      </a:r>
                      <a:r>
                        <a:rPr lang="th-TH" sz="1400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การตั้งค่า</a:t>
                      </a:r>
                      <a:r>
                        <a:rPr lang="th-TH" sz="1400" b="1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&gt; </a:t>
                      </a:r>
                      <a:r>
                        <a:rPr lang="th-TH" sz="1400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การดูแลอุปกรณ์ </a:t>
                      </a:r>
                      <a:r>
                        <a:rPr lang="th-TH" sz="1400" b="1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&gt; </a:t>
                      </a:r>
                      <a:r>
                        <a:rPr lang="th-TH" sz="1400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รายการอัตโนมัติ </a:t>
                      </a:r>
                      <a:r>
                        <a:rPr lang="th-TH" sz="1400" b="1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&gt;</a:t>
                      </a:r>
                      <a:r>
                        <a:rPr lang="th-TH" sz="1400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รีสตาร์ทอัตโนมัติในเวลาที่กาหนด</a:t>
                      </a:r>
                      <a:endParaRPr lang="en-US" sz="1400" dirty="0">
                        <a:latin typeface="Samsung Sharp Sans Medium" pitchFamily="2" charset="0"/>
                        <a:ea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latin typeface="Samsung Sharp Sans Medium" pitchFamily="2" charset="0"/>
                        <a:ea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2540287"/>
                  </a:ext>
                </a:extLst>
              </a:tr>
              <a:tr h="2321433">
                <a:tc>
                  <a:txBody>
                    <a:bodyPr/>
                    <a:lstStyle/>
                    <a:p>
                      <a:r>
                        <a:rPr lang="th-TH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7.แบตหมดเร็ว,เครื่องร้อน</a:t>
                      </a:r>
                    </a:p>
                    <a:p>
                      <a:r>
                        <a:rPr lang="th-TH" sz="1400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ใน </a:t>
                      </a:r>
                      <a:r>
                        <a:rPr lang="en-US" sz="1400" b="1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Galaxy Phone  </a:t>
                      </a:r>
                      <a:r>
                        <a:rPr lang="th-TH" sz="1400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รองรับโหมดพลังงานที่สามารถปรับการใช้งานแบตเตอรี่ให้เข้ากับวิธีการใช้สมาร์ทโฟน ด้วย </a:t>
                      </a:r>
                      <a:r>
                        <a:rPr lang="en-US" sz="1400" b="1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AI</a:t>
                      </a:r>
                      <a:endParaRPr lang="en-US" sz="1400" dirty="0">
                        <a:latin typeface="Samsung Sharp Sans Medium" pitchFamily="2" charset="0"/>
                        <a:ea typeface="Samsung Sharp Sans Medium" pitchFamily="2" charset="0"/>
                        <a:cs typeface="Samsung Sharp Sans Medium" pitchFamily="2" charset="0"/>
                      </a:endParaRPr>
                    </a:p>
                    <a:p>
                      <a:r>
                        <a:rPr lang="th-TH" sz="1400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แต่ โดยทั่วไปในช่วงเวลาประมาณ </a:t>
                      </a:r>
                      <a:r>
                        <a:rPr lang="th-TH" sz="1400" b="1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3 </a:t>
                      </a:r>
                      <a:r>
                        <a:rPr lang="th-TH" sz="1400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วัน หลังจากซื้อ ผู้ใช้มักจะเปิดใช้งานแอพจำนวนมาก รวมถึงการตั้งค่าคุณสมบัติต่างๆ สาหรับการตั้งค่าอุปกรณ์เริ่มต้น ดังนั้นในช่วงเวลาดังกล่าว อาจรู้สึกว่าแบตเตอรี่หมดเร็วเมื่อเทียบกับรุ่นก่อนหน้านี้ และเมื่อใช้งานผ่านไปประมาณ </a:t>
                      </a:r>
                      <a:r>
                        <a:rPr lang="th-TH" sz="1400" b="1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7 </a:t>
                      </a:r>
                      <a:r>
                        <a:rPr lang="th-TH" sz="1400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วัน </a:t>
                      </a:r>
                      <a:r>
                        <a:rPr lang="en-US" sz="1400" b="1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AI </a:t>
                      </a:r>
                      <a:r>
                        <a:rPr lang="th-TH" sz="1400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จะเรียนรู้และปรับการใช้งานแบตเตอรี่ที่เหมาะสมกับวิธีการใช้สมาร์ทโฟน ของคุณ</a:t>
                      </a:r>
                      <a:endParaRPr lang="en-US" sz="1400" dirty="0">
                        <a:latin typeface="Samsung Sharp Sans Medium" pitchFamily="2" charset="0"/>
                        <a:ea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400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1.แนะนำเมนู การดูแลอุปกรณ์ จากในการตั้งค่า เพื่อผู้ใช้งานทราบถึ่งการใช้งานแบตเตอรี่ โดยดูจากได้หัวข้อแบตเตอรี่ ที่จะแสดงข้อความว่ากำลังเรียนรู้การใช้งาน</a:t>
                      </a:r>
                    </a:p>
                    <a:p>
                      <a:r>
                        <a:rPr lang="th-TH" sz="1400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2.ระบบจะทำการปรับการทำงานให้เหมาะสม กับผู้ใช้งานหลังจากมีการใช้งานไปประมาณ 3-7วัน ขึ้นกับลักษณะการใช้งาน</a:t>
                      </a:r>
                    </a:p>
                    <a:p>
                      <a:r>
                        <a:rPr lang="th-TH" sz="1400" dirty="0">
                          <a:solidFill>
                            <a:schemeClr val="accent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3.สามารถตรวจสอบสถานะแบตเตอรี่ ได้จากแอพ </a:t>
                      </a:r>
                      <a:r>
                        <a:rPr lang="en-US" sz="1400" dirty="0">
                          <a:solidFill>
                            <a:schemeClr val="accent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Samsung members</a:t>
                      </a:r>
                    </a:p>
                    <a:p>
                      <a:r>
                        <a:rPr lang="th-TH" sz="1400" dirty="0">
                          <a:solidFill>
                            <a:schemeClr val="accent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ในหัวข้อ การช่วยเหลือ &gt; การวิเคราห์ &gt; การทดสอบ เลือก แบตเตอรี่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latin typeface="Samsung Sharp Sans Medium" pitchFamily="2" charset="0"/>
                        <a:ea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4260581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50BBBF85-F9B2-4156-9609-D3B8C08A1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939695" y="680067"/>
            <a:ext cx="978113" cy="906105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3B5C20B-8940-4D1B-86B4-6F679D37DF88}"/>
              </a:ext>
            </a:extLst>
          </p:cNvPr>
          <p:cNvSpPr/>
          <p:nvPr/>
        </p:nvSpPr>
        <p:spPr>
          <a:xfrm>
            <a:off x="9124295" y="1900529"/>
            <a:ext cx="1386959" cy="839033"/>
          </a:xfrm>
          <a:prstGeom prst="roundRect">
            <a:avLst>
              <a:gd name="adj" fmla="val 304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1600" dirty="0">
                <a:latin typeface="Samsung Sharp Sans Medium" pitchFamily="2" charset="0"/>
                <a:ea typeface="Samsung Sharp Sans Medium" pitchFamily="2" charset="0"/>
                <a:cs typeface="Samsung Sharp Sans Medium" pitchFamily="2" charset="0"/>
              </a:rPr>
              <a:t>หาก</a:t>
            </a:r>
            <a:r>
              <a:rPr lang="th-TH" sz="1600" dirty="0">
                <a:solidFill>
                  <a:srgbClr val="FF0000"/>
                </a:solidFill>
                <a:latin typeface="Samsung Sharp Sans Medium" pitchFamily="2" charset="0"/>
                <a:ea typeface="Samsung Sharp Sans Medium" pitchFamily="2" charset="0"/>
                <a:cs typeface="Samsung Sharp Sans Medium" pitchFamily="2" charset="0"/>
              </a:rPr>
              <a:t>พบจุดในภาพถ่าย</a:t>
            </a:r>
            <a:r>
              <a:rPr lang="th-TH" sz="1600" dirty="0">
                <a:latin typeface="Samsung Sharp Sans Medium" pitchFamily="2" charset="0"/>
                <a:ea typeface="Samsung Sharp Sans Medium" pitchFamily="2" charset="0"/>
                <a:cs typeface="Samsung Sharp Sans Medium" pitchFamily="2" charset="0"/>
              </a:rPr>
              <a:t>ให้ทำคืนสินค้า</a:t>
            </a:r>
            <a:endParaRPr lang="en-US" sz="1600" dirty="0">
              <a:latin typeface="Samsung Sharp Sans Medium" pitchFamily="2" charset="0"/>
              <a:ea typeface="Samsung Sharp Sans Medium" pitchFamily="2" charset="0"/>
              <a:cs typeface="Samsung Sharp Sans Medium" pitchFamily="2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5332B27-5D3B-4A37-ABC3-69FFF4225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0804" y="1804610"/>
            <a:ext cx="1206497" cy="107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407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58E3E955-020C-44DB-8AA9-CA8833F813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967749"/>
              </p:ext>
            </p:extLst>
          </p:nvPr>
        </p:nvGraphicFramePr>
        <p:xfrm>
          <a:off x="142240" y="262908"/>
          <a:ext cx="11897360" cy="506093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714240">
                  <a:extLst>
                    <a:ext uri="{9D8B030D-6E8A-4147-A177-3AD203B41FA5}">
                      <a16:colId xmlns:a16="http://schemas.microsoft.com/office/drawing/2014/main" val="3559604970"/>
                    </a:ext>
                  </a:extLst>
                </a:gridCol>
                <a:gridCol w="3820160">
                  <a:extLst>
                    <a:ext uri="{9D8B030D-6E8A-4147-A177-3AD203B41FA5}">
                      <a16:colId xmlns:a16="http://schemas.microsoft.com/office/drawing/2014/main" val="794048542"/>
                    </a:ext>
                  </a:extLst>
                </a:gridCol>
                <a:gridCol w="3362960">
                  <a:extLst>
                    <a:ext uri="{9D8B030D-6E8A-4147-A177-3AD203B41FA5}">
                      <a16:colId xmlns:a16="http://schemas.microsoft.com/office/drawing/2014/main" val="1646786172"/>
                    </a:ext>
                  </a:extLst>
                </a:gridCol>
              </a:tblGrid>
              <a:tr h="381605"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อาการ</a:t>
                      </a:r>
                      <a:endParaRPr lang="en-US" dirty="0">
                        <a:latin typeface="Samsung Sharp Sans Medium" pitchFamily="2" charset="0"/>
                        <a:ea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การทดสอบ</a:t>
                      </a:r>
                      <a:endParaRPr lang="en-US" dirty="0">
                        <a:latin typeface="Samsung Sharp Sans Medium" pitchFamily="2" charset="0"/>
                        <a:ea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จุดสังเกตุ</a:t>
                      </a:r>
                      <a:endParaRPr lang="en-US" dirty="0">
                        <a:latin typeface="Samsung Sharp Sans Medium" pitchFamily="2" charset="0"/>
                        <a:ea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2872589"/>
                  </a:ext>
                </a:extLst>
              </a:tr>
              <a:tr h="985814">
                <a:tc>
                  <a:txBody>
                    <a:bodyPr/>
                    <a:lstStyle/>
                    <a:p>
                      <a:r>
                        <a:rPr lang="th-TH" dirty="0">
                          <a:ln w="0"/>
                          <a:solidFill>
                            <a:schemeClr val="tx1"/>
                          </a:solidFill>
                          <a:effectLst/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8.ชาร์จไฟเข้าช้า</a:t>
                      </a:r>
                    </a:p>
                    <a:p>
                      <a:r>
                        <a:rPr lang="th-TH" sz="1400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ความเร็วในการชาร์จจะแตกต่างกันไป ขึ้นอยู่กับสภาพแวดล้อมการใช้งานของผู้ใช้ และ ตามเปอร์เซ็นต์ของระดับแบตเตอรี่</a:t>
                      </a:r>
                    </a:p>
                    <a:p>
                      <a:r>
                        <a:rPr lang="th-TH" sz="1400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(ระดับแบตเตอรี่ที่น้อยจะมีการชาร์จที่เร็ว และค่อยๆ ช้าลงเมื่อระดับแบตเตอรี่ใกล้เต็ม)</a:t>
                      </a:r>
                      <a:endParaRPr lang="th-TH" sz="1400" dirty="0">
                        <a:solidFill>
                          <a:srgbClr val="FF0000"/>
                        </a:solidFill>
                        <a:latin typeface="Samsung Sharp Sans Medium" pitchFamily="2" charset="0"/>
                        <a:ea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400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1.ตรวจสอบสายเคเบิลและอะแดปเตอร์ (</a:t>
                      </a:r>
                      <a:r>
                        <a:rPr lang="en-US" sz="1400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TA) </a:t>
                      </a:r>
                      <a:r>
                        <a:rPr lang="th-TH" sz="1400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แนะนำให้ใช้อุปกรณ์เสริมที่ได้รับอนุญาตของ </a:t>
                      </a:r>
                      <a:r>
                        <a:rPr lang="en-US" sz="1400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Samsung </a:t>
                      </a:r>
                      <a:r>
                        <a:rPr lang="th-TH" sz="1400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ที่ตรงตามมาตรฐาน</a:t>
                      </a:r>
                    </a:p>
                    <a:p>
                      <a:endParaRPr lang="th-TH" sz="1400" dirty="0">
                        <a:latin typeface="Samsung Sharp Sans Medium" pitchFamily="2" charset="0"/>
                        <a:ea typeface="Samsung Sharp Sans Medium" pitchFamily="2" charset="0"/>
                        <a:cs typeface="Samsung Sharp Sans Medium" pitchFamily="2" charset="0"/>
                      </a:endParaRPr>
                    </a:p>
                    <a:p>
                      <a:r>
                        <a:rPr lang="th-TH" sz="1400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2.ตรวจสอบการตั้งค่า การชาร์จด่วน ว่าเปิดใช้งานอยู่หรือไม่</a:t>
                      </a:r>
                    </a:p>
                    <a:p>
                      <a:endParaRPr lang="th-TH" sz="1400" dirty="0">
                        <a:latin typeface="Samsung Sharp Sans Medium" pitchFamily="2" charset="0"/>
                        <a:ea typeface="Samsung Sharp Sans Medium" pitchFamily="2" charset="0"/>
                        <a:cs typeface="Samsung Sharp Sans Medium" pitchFamily="2" charset="0"/>
                      </a:endParaRPr>
                    </a:p>
                    <a:p>
                      <a:r>
                        <a:rPr lang="th-TH" sz="1400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* การตั้งค่า&gt; การดูแลอุปกรณ์ &gt; แบตเตอรี่ การตั้งค่าแบตเตอรี่เพิ่มเติม &gt; การชาร์จด่วน	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amsung Sharp Sans Medium" pitchFamily="2" charset="0"/>
                        <a:ea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933630"/>
                  </a:ext>
                </a:extLst>
              </a:tr>
              <a:tr h="2667647">
                <a:tc>
                  <a:txBody>
                    <a:bodyPr/>
                    <a:lstStyle/>
                    <a:p>
                      <a:r>
                        <a:rPr lang="th-TH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9.ไม่ปรากฏข้อความ แสดงสถานะการชาร์จด่วน บนหน้าจอ</a:t>
                      </a:r>
                    </a:p>
                    <a:p>
                      <a:r>
                        <a:rPr lang="en-US" sz="1400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 </a:t>
                      </a:r>
                      <a:r>
                        <a:rPr lang="th-TH" sz="1400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เนื่องจากรูปแบบการแสดงผลสถานะการชาร์จมีการเปลี่ยนแปลง</a:t>
                      </a:r>
                    </a:p>
                    <a:p>
                      <a:r>
                        <a:rPr lang="th-TH" sz="1400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ในรุ่น </a:t>
                      </a:r>
                      <a:r>
                        <a:rPr lang="en-US" sz="1400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Fold 4 </a:t>
                      </a:r>
                      <a:r>
                        <a:rPr lang="th-TH" sz="1400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และ </a:t>
                      </a:r>
                      <a:r>
                        <a:rPr lang="en-US" sz="1400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Flip 4 </a:t>
                      </a:r>
                      <a:r>
                        <a:rPr lang="th-TH" sz="1400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ข้อความแสดงประเภทการชาร์จ </a:t>
                      </a:r>
                      <a:r>
                        <a:rPr lang="en-US" sz="1400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(</a:t>
                      </a:r>
                      <a:r>
                        <a:rPr lang="th-TH" sz="1400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ชาร์จด่วน ชาร์จด่วนพิเศษ) จะไม่ได้แสดงเพียงแค่ 5 วินาทีแรกหลังเชื่อมต่อสายชาร์จ ซึ่งไม่ได้แสดง ตลอดเวลา</a:t>
                      </a:r>
                      <a:endParaRPr lang="en-US" dirty="0">
                        <a:latin typeface="Samsung Sharp Sans Medium" pitchFamily="2" charset="0"/>
                        <a:ea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400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ผู้ใช้งานสามารถตรวจสอบประเภทการชาร์จบนอุปกรณ์ได้ผ่านเมนูการดูแลแบตเตอรี่และอุปกรณ์แทน</a:t>
                      </a:r>
                    </a:p>
                    <a:p>
                      <a:r>
                        <a:rPr lang="th-TH" sz="1400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*การตั้งค่า &gt; การดูแลแบตเตอรี่และอุปกรณ์ &gt; แบตเตอรี่</a:t>
                      </a:r>
                    </a:p>
                    <a:p>
                      <a:r>
                        <a:rPr lang="th-TH" sz="1400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	</a:t>
                      </a:r>
                    </a:p>
                    <a:p>
                      <a:endParaRPr lang="en-US" sz="1600" dirty="0">
                        <a:latin typeface="Samsung Sharp Sans Medium" pitchFamily="2" charset="0"/>
                        <a:ea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latin typeface="Samsung Sharp Sans Medium" pitchFamily="2" charset="0"/>
                        <a:ea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697340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D67443BE-F50E-4471-A880-9B600ABA9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5283" y="2883050"/>
            <a:ext cx="1554115" cy="5459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52F215-5576-4283-944F-70B45B34D7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7521" y="2883050"/>
            <a:ext cx="1623946" cy="502736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29A55141-AFB6-4FDC-82F3-321087F57A77}"/>
              </a:ext>
            </a:extLst>
          </p:cNvPr>
          <p:cNvSpPr/>
          <p:nvPr/>
        </p:nvSpPr>
        <p:spPr>
          <a:xfrm>
            <a:off x="9967396" y="2883050"/>
            <a:ext cx="840251" cy="3272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/>
              <a:t>5 วินาที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1C1913-8A3C-4EDA-9A3C-D1D4470311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9902" y="3540289"/>
            <a:ext cx="1589496" cy="4184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8F6840A-A1DB-4CE6-95CB-97351515C7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14779" y="3527665"/>
            <a:ext cx="1682336" cy="441613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47D28E15-309F-43DD-9442-4E9F150826AD}"/>
              </a:ext>
            </a:extLst>
          </p:cNvPr>
          <p:cNvSpPr/>
          <p:nvPr/>
        </p:nvSpPr>
        <p:spPr>
          <a:xfrm>
            <a:off x="9947298" y="3560331"/>
            <a:ext cx="840251" cy="3272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/>
              <a:t>5 วินาที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121F3D-1C6C-4AE6-A5FA-15928AE0A8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25283" y="4035801"/>
            <a:ext cx="1589496" cy="120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493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917883D-F4C9-430B-B8D6-201C4A5BC7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633466"/>
              </p:ext>
            </p:extLst>
          </p:nvPr>
        </p:nvGraphicFramePr>
        <p:xfrm>
          <a:off x="142240" y="262908"/>
          <a:ext cx="11897360" cy="543749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714240">
                  <a:extLst>
                    <a:ext uri="{9D8B030D-6E8A-4147-A177-3AD203B41FA5}">
                      <a16:colId xmlns:a16="http://schemas.microsoft.com/office/drawing/2014/main" val="3559604970"/>
                    </a:ext>
                  </a:extLst>
                </a:gridCol>
                <a:gridCol w="3820160">
                  <a:extLst>
                    <a:ext uri="{9D8B030D-6E8A-4147-A177-3AD203B41FA5}">
                      <a16:colId xmlns:a16="http://schemas.microsoft.com/office/drawing/2014/main" val="794048542"/>
                    </a:ext>
                  </a:extLst>
                </a:gridCol>
                <a:gridCol w="3362960">
                  <a:extLst>
                    <a:ext uri="{9D8B030D-6E8A-4147-A177-3AD203B41FA5}">
                      <a16:colId xmlns:a16="http://schemas.microsoft.com/office/drawing/2014/main" val="1646786172"/>
                    </a:ext>
                  </a:extLst>
                </a:gridCol>
              </a:tblGrid>
              <a:tr h="381605"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อาการ</a:t>
                      </a:r>
                      <a:endParaRPr lang="en-US" dirty="0">
                        <a:latin typeface="Samsung Sharp Sans Medium" pitchFamily="2" charset="0"/>
                        <a:ea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การทดสอบ</a:t>
                      </a:r>
                      <a:endParaRPr lang="en-US" dirty="0">
                        <a:latin typeface="Samsung Sharp Sans Medium" pitchFamily="2" charset="0"/>
                        <a:ea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จุดสังเกตุ</a:t>
                      </a:r>
                      <a:endParaRPr lang="en-US" dirty="0">
                        <a:latin typeface="Samsung Sharp Sans Medium" pitchFamily="2" charset="0"/>
                        <a:ea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2872589"/>
                  </a:ext>
                </a:extLst>
              </a:tr>
              <a:tr h="985814">
                <a:tc>
                  <a:txBody>
                    <a:bodyPr/>
                    <a:lstStyle/>
                    <a:p>
                      <a:r>
                        <a:rPr lang="en-US" b="1" dirty="0">
                          <a:ln w="0"/>
                          <a:solidFill>
                            <a:schemeClr val="tx1"/>
                          </a:solidFill>
                          <a:effectLst/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10</a:t>
                      </a:r>
                      <a:r>
                        <a:rPr lang="th-TH" b="1" dirty="0">
                          <a:ln w="0"/>
                          <a:solidFill>
                            <a:schemeClr val="tx1"/>
                          </a:solidFill>
                          <a:effectLst/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. หน้าจอจะไม่สามารถกางค้างไว้ได้ในบางองศา </a:t>
                      </a:r>
                      <a:endParaRPr lang="th-TH" dirty="0">
                        <a:ln w="0"/>
                        <a:solidFill>
                          <a:schemeClr val="tx1"/>
                        </a:solidFill>
                        <a:effectLst/>
                        <a:latin typeface="Samsung Sharp Sans Medium" pitchFamily="2" charset="0"/>
                        <a:ea typeface="Samsung Sharp Sans Medium" pitchFamily="2" charset="0"/>
                        <a:cs typeface="Samsung Sharp Sans Medium" pitchFamily="2" charset="0"/>
                      </a:endParaRPr>
                    </a:p>
                    <a:p>
                      <a:r>
                        <a:rPr lang="th-TH" sz="1400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ในรุ่น </a:t>
                      </a:r>
                      <a:r>
                        <a:rPr lang="en-US" sz="1400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Fold3, Fold4 , Flip , Flip3 </a:t>
                      </a:r>
                      <a:r>
                        <a:rPr lang="th-TH" sz="1400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และ </a:t>
                      </a:r>
                      <a:r>
                        <a:rPr lang="en-US" sz="1400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Flip4  </a:t>
                      </a:r>
                      <a:r>
                        <a:rPr lang="th-TH" sz="1400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ถูกออกแบบบานพับเป็นแบบ </a:t>
                      </a:r>
                      <a:r>
                        <a:rPr lang="en-US" sz="1400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Free stop </a:t>
                      </a:r>
                      <a:r>
                        <a:rPr lang="th-TH" sz="1400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เพื่อให้สามารถกางค้างไว้ได้ </a:t>
                      </a:r>
                    </a:p>
                    <a:p>
                      <a:r>
                        <a:rPr lang="th-TH" sz="1400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ในองศาที่กำหนดตามมาตรฐาน ที่ 75° - 115° เพื่อใช้งานรวมกับฟีเจอร์อย่าง </a:t>
                      </a:r>
                      <a:r>
                        <a:rPr lang="en-US" sz="1400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Flex Mode </a:t>
                      </a:r>
                      <a:r>
                        <a:rPr lang="th-TH" sz="1400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ได้อย่างมีประสิทธิภาพ </a:t>
                      </a:r>
                    </a:p>
                    <a:p>
                      <a:r>
                        <a:rPr lang="th-TH" sz="1400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(สำหรับ </a:t>
                      </a:r>
                      <a:r>
                        <a:rPr lang="en-US" sz="1400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Flex mode </a:t>
                      </a:r>
                      <a:r>
                        <a:rPr lang="th-TH" sz="1400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จะเริ่มทำงานเมื่อพับ ตั้งแต่ 140 – 70 องศา)</a:t>
                      </a:r>
                    </a:p>
                    <a:p>
                      <a:endParaRPr lang="th-TH" sz="1400" dirty="0">
                        <a:latin typeface="Samsung Sharp Sans Medium" pitchFamily="2" charset="0"/>
                        <a:ea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400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แต่ในบางอุปกรณ์ เมื่อกางจอที่ต่ำกว่า 75° หรือ 115°  หน้าจออาจจะไม่สามารถกางค้างไว้ได้ เนื่องจากส่วนประกอบบานพับหลายสิบชิ้นอาจจะมีความคลาดเคลื่อนของตัวเองซึ่งไม่ส่งผลต่อการใช้งาน  ซึ่งไม่ได้เป็นข้อบกพร่องของผลิตภัณท์ และ ไม่มีปัญหาเรื่องความทนทานและประสิทธิภาพของผลิตภัณฑ์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amsung Sharp Sans Medium" pitchFamily="2" charset="0"/>
                        <a:ea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933630"/>
                  </a:ext>
                </a:extLst>
              </a:tr>
              <a:tr h="3135654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11</a:t>
                      </a:r>
                      <a:r>
                        <a:rPr lang="th-TH" b="1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. เมื่อฉันพับอุปกรณ์ </a:t>
                      </a:r>
                      <a:r>
                        <a:rPr lang="en-US" b="1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Flip4 </a:t>
                      </a:r>
                      <a:r>
                        <a:rPr lang="th-TH" b="1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ขณะใช้งาน เครื่องปิดไม่สนิทและเปิดค้างไว้เป็นช่องว่างเล็กน้อย</a:t>
                      </a:r>
                    </a:p>
                    <a:p>
                      <a:r>
                        <a:rPr lang="en-US" sz="1400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 </a:t>
                      </a:r>
                      <a:r>
                        <a:rPr lang="th-TH" sz="1400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เนื่องจากลักษณะเฉพาะของอุปกรณ์ที่พับได้ จอแสดงผลที่ยืดหยุ่นและฟิล์มป้องกันมีคุณสมบัติในการขยายตัว และ เกิดแรงผลักโดยเฉพาะอย่างยิ่งในกรณีของผลิตภัณฑ์ใหม่ อุปกรณ์จะถูกกางออกไว้เป็นเวลานานในกล่องบรรจุภัณฑ์ดังนั้น อาจเกิดช่องว่างหลังพับอุปกรณ์ เมื่อเริ่มใช้งานอุปกรณ์ในฃ่วงระยะเวลาแรกๆ</a:t>
                      </a:r>
                    </a:p>
                    <a:p>
                      <a:r>
                        <a:rPr lang="th-TH" sz="1400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แต่ปรากฏการณ์นี้ จะหายไปหลังจากมีการพับ/กางออกสองสามครั้ง เป็นต้นไป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40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การ</a:t>
                      </a:r>
                      <a:r>
                        <a:rPr lang="th-TH" sz="1400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จับยึดอุปกรณ์เฉพาะบริเวณส่วนบนอาจทำให้เกิดช่องว่างเล็กน้อยเนื่องจากน้ำหนักของส่วนล่าง</a:t>
                      </a:r>
                    </a:p>
                    <a:p>
                      <a:r>
                        <a:rPr lang="th-TH" sz="1400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นี่เป็นปรากฏการณ์ทางธรรมชาติของอุปกรณ์แบบพับได้ และจะหายไปเองตามธรรมชาติเมื่อคุณใช้อุปกรณ์ไปสักระยะ</a:t>
                      </a:r>
                    </a:p>
                    <a:p>
                      <a:r>
                        <a:rPr lang="th-TH" sz="1400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สำหรับผลิตภัณฑ์ </a:t>
                      </a:r>
                      <a:r>
                        <a:rPr lang="en-US" sz="1400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Galaxy Flip/Fold </a:t>
                      </a:r>
                      <a:r>
                        <a:rPr lang="th-TH" sz="1400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ข้อมูลจำเพาะของบานพับและแม่เหล็กได้รับการยืนยันโดยการทดสอบในสภาพแวดล้อมต่างๆ เพื่อมอบประสบการณ์ที่ดีที่สุดขณะใช้งานตามตามมาตรฐานการทดสอบคุณภาพภายในที่เข้มงวดของเรา</a:t>
                      </a:r>
                    </a:p>
                    <a:p>
                      <a:r>
                        <a:rPr lang="th-TH" sz="1400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ดังนั้นจึงไม่มีปัญหาเรื่องความทนทานและประสิทธิภาพของผลิตภัณฑ์ในการใช้งาน	</a:t>
                      </a:r>
                    </a:p>
                    <a:p>
                      <a:endParaRPr lang="en-US" sz="1600" dirty="0">
                        <a:latin typeface="Samsung Sharp Sans Medium" pitchFamily="2" charset="0"/>
                        <a:ea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latin typeface="Samsung Sharp Sans Medium" pitchFamily="2" charset="0"/>
                        <a:ea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697340"/>
                  </a:ext>
                </a:extLst>
              </a:tr>
            </a:tbl>
          </a:graphicData>
        </a:graphic>
      </p:graphicFrame>
      <p:pic>
        <p:nvPicPr>
          <p:cNvPr id="6" name="그림 1">
            <a:extLst>
              <a:ext uri="{FF2B5EF4-FFF2-40B4-BE49-F238E27FC236}">
                <a16:creationId xmlns:a16="http://schemas.microsoft.com/office/drawing/2014/main" id="{707E079B-9282-41B5-B201-B961F71828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0626"/>
          <a:stretch/>
        </p:blipFill>
        <p:spPr>
          <a:xfrm>
            <a:off x="9552989" y="2648168"/>
            <a:ext cx="1712448" cy="11792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C70E3EE-4B11-425B-8BDE-EC1D39C5B11F}"/>
              </a:ext>
            </a:extLst>
          </p:cNvPr>
          <p:cNvSpPr txBox="1"/>
          <p:nvPr/>
        </p:nvSpPr>
        <p:spPr>
          <a:xfrm>
            <a:off x="9232251" y="3763857"/>
            <a:ext cx="224933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altLang="ko-KR" sz="813" b="1" dirty="0">
                <a:latin typeface="Calibri" panose="020F0502020204030204" pitchFamily="34" charset="0"/>
                <a:cs typeface="Calibri" panose="020F0502020204030204" pitchFamily="34" charset="0"/>
              </a:rPr>
              <a:t>ช่องว่างเกิดจากการถูกกางหน้าจอเป็นเวลานาน</a:t>
            </a:r>
            <a:endParaRPr lang="ko-KR" altLang="en-US" sz="813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508D0C-5E1C-4B94-A7C2-D4226E2B0179}"/>
              </a:ext>
            </a:extLst>
          </p:cNvPr>
          <p:cNvSpPr txBox="1"/>
          <p:nvPr/>
        </p:nvSpPr>
        <p:spPr>
          <a:xfrm>
            <a:off x="9104011" y="5213747"/>
            <a:ext cx="250581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altLang="ko-KR" sz="813" b="1" dirty="0">
                <a:latin typeface="Calibri" panose="020F0502020204030204" pitchFamily="34" charset="0"/>
                <a:cs typeface="Calibri" panose="020F0502020204030204" pitchFamily="34" charset="0"/>
              </a:rPr>
              <a:t>ช่องว่างเกิดจากการจับตัวเครื่องบริเวณส่วนบนเท่านั้น</a:t>
            </a:r>
            <a:endParaRPr lang="ko-KR" altLang="en-US" sz="813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그림 1">
            <a:extLst>
              <a:ext uri="{FF2B5EF4-FFF2-40B4-BE49-F238E27FC236}">
                <a16:creationId xmlns:a16="http://schemas.microsoft.com/office/drawing/2014/main" id="{1DAC92BD-E512-4037-983F-31F68C1EFE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222"/>
          <a:stretch/>
        </p:blipFill>
        <p:spPr>
          <a:xfrm>
            <a:off x="9448400" y="4034448"/>
            <a:ext cx="1817036" cy="11792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AEBF76D-3774-41DA-B57F-AF002D4AB0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5626" y="756787"/>
            <a:ext cx="3163973" cy="117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83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917883D-F4C9-430B-B8D6-201C4A5BC7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397269"/>
              </p:ext>
            </p:extLst>
          </p:nvPr>
        </p:nvGraphicFramePr>
        <p:xfrm>
          <a:off x="142240" y="262908"/>
          <a:ext cx="11897360" cy="342054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714240">
                  <a:extLst>
                    <a:ext uri="{9D8B030D-6E8A-4147-A177-3AD203B41FA5}">
                      <a16:colId xmlns:a16="http://schemas.microsoft.com/office/drawing/2014/main" val="3559604970"/>
                    </a:ext>
                  </a:extLst>
                </a:gridCol>
                <a:gridCol w="4047823">
                  <a:extLst>
                    <a:ext uri="{9D8B030D-6E8A-4147-A177-3AD203B41FA5}">
                      <a16:colId xmlns:a16="http://schemas.microsoft.com/office/drawing/2014/main" val="794048542"/>
                    </a:ext>
                  </a:extLst>
                </a:gridCol>
                <a:gridCol w="3135297">
                  <a:extLst>
                    <a:ext uri="{9D8B030D-6E8A-4147-A177-3AD203B41FA5}">
                      <a16:colId xmlns:a16="http://schemas.microsoft.com/office/drawing/2014/main" val="1646786172"/>
                    </a:ext>
                  </a:extLst>
                </a:gridCol>
              </a:tblGrid>
              <a:tr h="555421"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อาการ</a:t>
                      </a:r>
                      <a:endParaRPr lang="en-US" dirty="0">
                        <a:latin typeface="Samsung Sharp Sans Medium" pitchFamily="2" charset="0"/>
                        <a:ea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การทดสอบ</a:t>
                      </a:r>
                      <a:endParaRPr lang="en-US" dirty="0">
                        <a:latin typeface="Samsung Sharp Sans Medium" pitchFamily="2" charset="0"/>
                        <a:ea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จุดสังเกตุ</a:t>
                      </a:r>
                      <a:endParaRPr lang="en-US" dirty="0">
                        <a:latin typeface="Samsung Sharp Sans Medium" pitchFamily="2" charset="0"/>
                        <a:ea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2872589"/>
                  </a:ext>
                </a:extLst>
              </a:tr>
              <a:tr h="2794883">
                <a:tc>
                  <a:txBody>
                    <a:bodyPr/>
                    <a:lstStyle/>
                    <a:p>
                      <a:r>
                        <a:rPr lang="en-US" b="1" dirty="0">
                          <a:ln w="0"/>
                          <a:solidFill>
                            <a:schemeClr val="tx1"/>
                          </a:solidFill>
                          <a:effectLst/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12</a:t>
                      </a:r>
                      <a:r>
                        <a:rPr lang="th-TH" b="1" dirty="0">
                          <a:ln w="0"/>
                          <a:solidFill>
                            <a:schemeClr val="tx1"/>
                          </a:solidFill>
                          <a:effectLst/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. อาการกล้องกระตุกใน </a:t>
                      </a:r>
                      <a:r>
                        <a:rPr lang="en-US" b="1" dirty="0">
                          <a:ln w="0"/>
                          <a:solidFill>
                            <a:schemeClr val="tx1"/>
                          </a:solidFill>
                          <a:effectLst/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Galaxy Flip 4</a:t>
                      </a:r>
                    </a:p>
                    <a:p>
                      <a:endParaRPr lang="en-US" sz="1400" b="1" dirty="0">
                        <a:ln w="0"/>
                        <a:solidFill>
                          <a:schemeClr val="tx1"/>
                        </a:solidFill>
                        <a:effectLst/>
                        <a:latin typeface="Samsung Sharp Sans Medium" pitchFamily="2" charset="0"/>
                        <a:ea typeface="Samsung Sharp Sans Medium" pitchFamily="2" charset="0"/>
                        <a:cs typeface="Samsung Sharp Sans Medium" pitchFamily="2" charset="0"/>
                      </a:endParaRPr>
                    </a:p>
                    <a:p>
                      <a:r>
                        <a:rPr lang="th-TH" sz="1400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เมื่อทำการใช้งานกล้องถ่ายรูป และมีการเปลี่ยนพื้นฉากหลัง หรือเปลี่ยนจุดโฟกัส และพบว่ากล้องมีการกระตุก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400" dirty="0">
                          <a:effectLst/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หากลูกค้าพบอาการกล้องกระตุกใน </a:t>
                      </a:r>
                      <a:r>
                        <a:rPr lang="en-US" sz="1400" dirty="0">
                          <a:effectLst/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Galaxy Flip 4 </a:t>
                      </a:r>
                      <a:r>
                        <a:rPr lang="th-TH" sz="1400" dirty="0">
                          <a:effectLst/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ให้ทำการตรวจสอบดังขั้นตอนต่อไปนี้</a:t>
                      </a:r>
                    </a:p>
                    <a:p>
                      <a:r>
                        <a:rPr lang="th-TH" sz="1400" dirty="0">
                          <a:effectLst/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1.ให้อัพเดท </a:t>
                      </a:r>
                      <a:r>
                        <a:rPr lang="en-US" sz="1400" dirty="0">
                          <a:effectLst/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SW </a:t>
                      </a:r>
                      <a:r>
                        <a:rPr lang="th-TH" sz="1400" dirty="0">
                          <a:effectLst/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เป็น </a:t>
                      </a:r>
                      <a:r>
                        <a:rPr lang="en-US" sz="1400" dirty="0">
                          <a:effectLst/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Version </a:t>
                      </a:r>
                      <a:r>
                        <a:rPr lang="th-TH" sz="1400" dirty="0">
                          <a:effectLst/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ล่าสุดและทดสอบกล้องอีกครั้ง</a:t>
                      </a:r>
                    </a:p>
                    <a:p>
                      <a:r>
                        <a:rPr lang="th-TH" sz="1400" dirty="0">
                          <a:effectLst/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2.หาก </a:t>
                      </a:r>
                      <a:r>
                        <a:rPr lang="en-US" sz="1400" dirty="0">
                          <a:effectLst/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SW </a:t>
                      </a:r>
                      <a:r>
                        <a:rPr lang="th-TH" sz="1400" dirty="0">
                          <a:effectLst/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เป็น </a:t>
                      </a:r>
                      <a:r>
                        <a:rPr lang="en-US" sz="1400" dirty="0">
                          <a:effectLst/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Version </a:t>
                      </a:r>
                      <a:r>
                        <a:rPr lang="th-TH" sz="1400" dirty="0">
                          <a:effectLst/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ล่าสุดแล้วยังพบอาการอยู่ให้เข้าไปที่กล้องถ่ายรูป</a:t>
                      </a:r>
                    </a:p>
                    <a:p>
                      <a:r>
                        <a:rPr lang="th-TH" sz="1400" dirty="0">
                          <a:effectLst/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กดตั้งค่า&gt; เมนูตัวปรับฉาก   ให้เลือกปิด</a:t>
                      </a:r>
                    </a:p>
                    <a:p>
                      <a:r>
                        <a:rPr lang="th-TH" sz="1400" dirty="0">
                          <a:effectLst/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ถ้าปิดแล้วอาการหายไปให้แจ้งลูกค้ารอ </a:t>
                      </a:r>
                      <a:r>
                        <a:rPr lang="en-US" sz="1400" dirty="0">
                          <a:effectLst/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SW update </a:t>
                      </a:r>
                      <a:r>
                        <a:rPr lang="th-TH" sz="1400" dirty="0">
                          <a:effectLst/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หลังจาก </a:t>
                      </a:r>
                      <a:r>
                        <a:rPr lang="en-US" sz="1400" dirty="0">
                          <a:effectLst/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SW update </a:t>
                      </a:r>
                      <a:r>
                        <a:rPr lang="th-TH" sz="1400" dirty="0">
                          <a:effectLst/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แล้ว ลูกค้าสามารถเปิดใช้งาน เมนูตัวปรับฉาก ได้ปกติ</a:t>
                      </a:r>
                    </a:p>
                    <a:p>
                      <a:endParaRPr lang="th-TH" sz="1400" dirty="0">
                        <a:effectLst/>
                        <a:latin typeface="Samsung Sharp Sans Medium" pitchFamily="2" charset="0"/>
                        <a:ea typeface="Samsung Sharp Sans Medium" pitchFamily="2" charset="0"/>
                        <a:cs typeface="Samsung Sharp Sans Medium" pitchFamily="2" charset="0"/>
                      </a:endParaRPr>
                    </a:p>
                    <a:p>
                      <a:r>
                        <a:rPr lang="th-TH" sz="1400" dirty="0">
                          <a:effectLst/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หากปิดการตั้งค่าแล้วยังพบอาการกล้องกระตุกให้หน้าร้าน/สาขา ทำคืนสินค้า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Samsung Sharp Sans Medium" pitchFamily="2" charset="0"/>
                        <a:ea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933630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8A6C5D82-6D3A-40D9-AF69-6BE3EFC3E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5576" y="935220"/>
            <a:ext cx="1482432" cy="264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617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A77FF293-0BA1-44F4-9ADB-4FECA0A66EFB}"/>
              </a:ext>
            </a:extLst>
          </p:cNvPr>
          <p:cNvGraphicFramePr>
            <a:graphicFrameLocks noGrp="1"/>
          </p:cNvGraphicFramePr>
          <p:nvPr/>
        </p:nvGraphicFramePr>
        <p:xfrm>
          <a:off x="231355" y="711199"/>
          <a:ext cx="11729289" cy="31089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472147">
                  <a:extLst>
                    <a:ext uri="{9D8B030D-6E8A-4147-A177-3AD203B41FA5}">
                      <a16:colId xmlns:a16="http://schemas.microsoft.com/office/drawing/2014/main" val="3559604970"/>
                    </a:ext>
                  </a:extLst>
                </a:gridCol>
                <a:gridCol w="7257142">
                  <a:extLst>
                    <a:ext uri="{9D8B030D-6E8A-4147-A177-3AD203B41FA5}">
                      <a16:colId xmlns:a16="http://schemas.microsoft.com/office/drawing/2014/main" val="794048542"/>
                    </a:ext>
                  </a:extLst>
                </a:gridCol>
              </a:tblGrid>
              <a:tr h="239227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กรณี</a:t>
                      </a:r>
                      <a:endParaRPr lang="en-US" sz="2000" dirty="0">
                        <a:latin typeface="Samsung Sharp Sans Medium" pitchFamily="2" charset="0"/>
                        <a:ea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เงื่อนไข</a:t>
                      </a:r>
                      <a:endParaRPr lang="en-US" sz="2000" dirty="0">
                        <a:latin typeface="Samsung Sharp Sans Medium" pitchFamily="2" charset="0"/>
                        <a:ea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2872589"/>
                  </a:ext>
                </a:extLst>
              </a:tr>
              <a:tr h="6072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>
                          <a:ln w="0"/>
                          <a:solidFill>
                            <a:schemeClr val="tx1"/>
                          </a:solidFill>
                          <a:effectLst/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1.ลูกค้ารับสินค้าหน้าร้านและพบอาการ</a:t>
                      </a:r>
                      <a:endParaRPr lang="th-TH" sz="2000" dirty="0">
                        <a:latin typeface="Samsung Sharp Sans Medium" pitchFamily="2" charset="0"/>
                        <a:ea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พบรอยที่สินค้า ลูกค้าปฎิเสธการรับสินค้า หน้าร้านทำคืนสินค้ากับทาง </a:t>
                      </a:r>
                      <a:r>
                        <a:rPr lang="en-US" sz="2000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Samsung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933630"/>
                  </a:ext>
                </a:extLst>
              </a:tr>
              <a:tr h="975309">
                <a:tc>
                  <a:txBody>
                    <a:bodyPr/>
                    <a:lstStyle/>
                    <a:p>
                      <a:r>
                        <a:rPr lang="th-TH" sz="2000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2.ลูกค้ารับสินค้าใช้งานใน 7 วัน</a:t>
                      </a:r>
                      <a:endParaRPr lang="th-TH" sz="2000" dirty="0">
                        <a:solidFill>
                          <a:srgbClr val="FF0000"/>
                        </a:solidFill>
                        <a:latin typeface="Samsung Sharp Sans Medium" pitchFamily="2" charset="0"/>
                        <a:ea typeface="Samsung Sharp Sans Medium" pitchFamily="2" charset="0"/>
                        <a:cs typeface="Samsung Sharp Sans Medium" pitchFamily="2" charset="0"/>
                      </a:endParaRPr>
                    </a:p>
                    <a:p>
                      <a:endParaRPr lang="en-US" sz="2000" dirty="0">
                        <a:latin typeface="Samsung Sharp Sans Medium" pitchFamily="2" charset="0"/>
                        <a:ea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สามารถตรวจสอบจากรอย</a:t>
                      </a:r>
                    </a:p>
                    <a:p>
                      <a:r>
                        <a:rPr lang="th-TH" sz="2000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-รอยผิวเคลือบลอก จุดที่สีลอกเรียบไม่มีรอยกระแทก หน้าร้านสามารถรับคืนสินค้า</a:t>
                      </a:r>
                    </a:p>
                    <a:p>
                      <a:r>
                        <a:rPr lang="th-TH" sz="2000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-รอยที่ผิวเป็นรอยกระทบ ขลุขละ สภาพเครื่องตกจากจากการใช้งาน หน้าร้านสามารถปฏิเสธไม่รับคืนสินค้า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697340"/>
                  </a:ext>
                </a:extLst>
              </a:tr>
              <a:tr h="239227">
                <a:tc>
                  <a:txBody>
                    <a:bodyPr/>
                    <a:lstStyle/>
                    <a:p>
                      <a:r>
                        <a:rPr lang="th-TH" sz="2000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3.ลูกค้ารับสินค้าใช้งานตั้งแต่วันที่ 8 เป็นต้นไป</a:t>
                      </a:r>
                      <a:endParaRPr lang="en-US" sz="2000" dirty="0">
                        <a:latin typeface="Samsung Sharp Sans Medium" pitchFamily="2" charset="0"/>
                        <a:ea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ไม่สามารถทำคืนสินค้าได้ทุกกรณี</a:t>
                      </a:r>
                      <a:endParaRPr lang="en-US" sz="2000" dirty="0">
                        <a:latin typeface="Samsung Sharp Sans Medium" pitchFamily="2" charset="0"/>
                        <a:ea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2540287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95216" y="43388"/>
            <a:ext cx="52116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altLang="ko-KR" sz="2800" dirty="0">
                <a:latin typeface="Samsung Sharp Sans Medium" pitchFamily="2" charset="0"/>
                <a:ea typeface="Samsung Sharp Sans Medium" pitchFamily="2" charset="0"/>
                <a:cs typeface="Samsung Sharp Sans Medium" pitchFamily="2" charset="0"/>
              </a:rPr>
              <a:t>การตรวจสอบและเงื่อนไขสินค้ามีตำหนิ</a:t>
            </a:r>
            <a:endParaRPr kumimoji="0" lang="th-TH" altLang="ko-KR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amsung Sharp Sans Medium" pitchFamily="2" charset="0"/>
              <a:ea typeface="Samsung Sharp Sans Medium" pitchFamily="2" charset="0"/>
              <a:cs typeface="Samsung Sharp Sans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212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A77FF293-0BA1-44F4-9ADB-4FECA0A66E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136434"/>
              </p:ext>
            </p:extLst>
          </p:nvPr>
        </p:nvGraphicFramePr>
        <p:xfrm>
          <a:off x="231355" y="711198"/>
          <a:ext cx="11729289" cy="554445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472147">
                  <a:extLst>
                    <a:ext uri="{9D8B030D-6E8A-4147-A177-3AD203B41FA5}">
                      <a16:colId xmlns:a16="http://schemas.microsoft.com/office/drawing/2014/main" val="3559604970"/>
                    </a:ext>
                  </a:extLst>
                </a:gridCol>
                <a:gridCol w="7257142">
                  <a:extLst>
                    <a:ext uri="{9D8B030D-6E8A-4147-A177-3AD203B41FA5}">
                      <a16:colId xmlns:a16="http://schemas.microsoft.com/office/drawing/2014/main" val="794048542"/>
                    </a:ext>
                  </a:extLst>
                </a:gridCol>
              </a:tblGrid>
              <a:tr h="514987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กรณี</a:t>
                      </a:r>
                      <a:endParaRPr lang="en-US" sz="2000" dirty="0">
                        <a:latin typeface="Samsung Sharp Sans Medium" pitchFamily="2" charset="0"/>
                        <a:ea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เงื่อนไข</a:t>
                      </a:r>
                      <a:endParaRPr lang="en-US" sz="2000" dirty="0">
                        <a:latin typeface="Samsung Sharp Sans Medium" pitchFamily="2" charset="0"/>
                        <a:ea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2872589"/>
                  </a:ext>
                </a:extLst>
              </a:tr>
              <a:tr h="39699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>
                          <a:ln w="0"/>
                          <a:solidFill>
                            <a:schemeClr val="tx1"/>
                          </a:solidFill>
                          <a:effectLst/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1.พบรอยจากการแทก หรือรอยกระทบที่จอ</a:t>
                      </a:r>
                      <a:endParaRPr lang="th-TH" sz="2000" dirty="0">
                        <a:latin typeface="Samsung Sharp Sans Medium" pitchFamily="2" charset="0"/>
                        <a:ea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นอกเงื่อนไขการคืน ปฎิเสธการรับคืนสินค้า</a:t>
                      </a:r>
                      <a:endParaRPr lang="en-US" sz="2000" dirty="0">
                        <a:latin typeface="Samsung Sharp Sans Medium" pitchFamily="2" charset="0"/>
                        <a:ea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933630"/>
                  </a:ext>
                </a:extLst>
              </a:tr>
              <a:tr h="1059543">
                <a:tc>
                  <a:txBody>
                    <a:bodyPr/>
                    <a:lstStyle/>
                    <a:p>
                      <a:r>
                        <a:rPr lang="th-TH" sz="2000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2.ไม่พบรอยจากการกระแทก หรือรอยกระทบที่จอ</a:t>
                      </a:r>
                      <a:endParaRPr lang="th-TH" sz="2000" dirty="0">
                        <a:solidFill>
                          <a:srgbClr val="FF0000"/>
                        </a:solidFill>
                        <a:latin typeface="Samsung Sharp Sans Medium" pitchFamily="2" charset="0"/>
                        <a:ea typeface="Samsung Sharp Sans Medium" pitchFamily="2" charset="0"/>
                        <a:cs typeface="Samsung Sharp Sans Medium" pitchFamily="2" charset="0"/>
                      </a:endParaRPr>
                    </a:p>
                    <a:p>
                      <a:endParaRPr lang="en-US" sz="2000" dirty="0">
                        <a:latin typeface="Samsung Sharp Sans Medium" pitchFamily="2" charset="0"/>
                        <a:ea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dirty="0"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หากสินค้าอยู่ในเงื่อนไข 7วัน รับคืนสินค้า     หากนอกเงื่อนไข 7 วันลูกค้าสามารถนำสินค้าไปซ่อมได้ที่ศูนย์บริการ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697340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95216" y="43388"/>
            <a:ext cx="55835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altLang="ko-KR" sz="2800" dirty="0">
                <a:latin typeface="Samsung Sharp Sans Medium" pitchFamily="2" charset="0"/>
                <a:ea typeface="Samsung Sharp Sans Medium" pitchFamily="2" charset="0"/>
                <a:cs typeface="Samsung Sharp Sans Medium" pitchFamily="2" charset="0"/>
              </a:rPr>
              <a:t>การตรวจสอบและเงื่อนไขสินค้าจอมีตำหนิ</a:t>
            </a:r>
            <a:endParaRPr kumimoji="0" lang="th-TH" altLang="ko-KR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amsung Sharp Sans Medium" pitchFamily="2" charset="0"/>
              <a:ea typeface="Samsung Sharp Sans Medium" pitchFamily="2" charset="0"/>
              <a:cs typeface="Samsung Sharp Sans Medium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57C872-F815-41DE-83FE-FC4AF95D3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6064" y="2554516"/>
            <a:ext cx="2706293" cy="10987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22B70B-365A-4E39-A4B2-5423283784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6064" y="1633765"/>
            <a:ext cx="2706293" cy="9207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E5202F-2B09-45CD-823E-E1D65ECE39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6871" y="2739051"/>
            <a:ext cx="1104900" cy="9141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1F8CB0-AC91-43BB-B114-81034567D5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6871" y="1633765"/>
            <a:ext cx="1104900" cy="7568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660E51-0447-47D4-B348-24AEEEC7F8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4596" y="3797814"/>
            <a:ext cx="4067175" cy="11715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E7025D-6F38-42D8-9CA5-2C9D6A7638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42426" y="1646092"/>
            <a:ext cx="2637945" cy="200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735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4171</TotalTime>
  <Words>1520</Words>
  <Application>Microsoft Office PowerPoint</Application>
  <PresentationFormat>Widescreen</PresentationFormat>
  <Paragraphs>121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Samsung Sharp Sans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Samsung Electronics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Chevaset Atisart/CS Operation Support /TSE-S/Professional/Samsung Electronics</dc:creator>
  <cp:lastModifiedBy>Samsung Samsung</cp:lastModifiedBy>
  <cp:revision>167</cp:revision>
  <dcterms:created xsi:type="dcterms:W3CDTF">2021-08-06T01:54:41Z</dcterms:created>
  <dcterms:modified xsi:type="dcterms:W3CDTF">2022-09-09T07:41:16Z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">
    <vt:lpwstr>NSCCustomProperty</vt:lpwstr>
  </property>
  <property fmtid="{D5CDD505-2E9C-101B-9397-08002B2CF9AE}" pid="3" name="NSCPROP_SA">
    <vt:lpwstr>C:\mySingle\TEMP\FAQ and troubleshooting - Update2.pptx</vt:lpwstr>
  </property>
</Properties>
</file>