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629" r:id="rId2"/>
    <p:sldId id="738" r:id="rId3"/>
    <p:sldId id="739" r:id="rId4"/>
    <p:sldId id="736" r:id="rId5"/>
    <p:sldId id="737" r:id="rId6"/>
    <p:sldId id="798" r:id="rId7"/>
    <p:sldId id="799" r:id="rId8"/>
    <p:sldId id="801" r:id="rId9"/>
    <p:sldId id="803" r:id="rId10"/>
    <p:sldId id="804" r:id="rId11"/>
    <p:sldId id="802" r:id="rId12"/>
    <p:sldId id="800" r:id="rId13"/>
    <p:sldId id="845" r:id="rId14"/>
    <p:sldId id="846" r:id="rId15"/>
    <p:sldId id="847" r:id="rId16"/>
    <p:sldId id="849" r:id="rId17"/>
    <p:sldId id="850" r:id="rId18"/>
    <p:sldId id="851" r:id="rId19"/>
    <p:sldId id="852" r:id="rId20"/>
    <p:sldId id="853" r:id="rId21"/>
    <p:sldId id="854" r:id="rId22"/>
    <p:sldId id="855" r:id="rId23"/>
    <p:sldId id="856" r:id="rId24"/>
    <p:sldId id="857" r:id="rId25"/>
    <p:sldId id="858" r:id="rId26"/>
    <p:sldId id="859" r:id="rId27"/>
    <p:sldId id="861" r:id="rId28"/>
    <p:sldId id="871" r:id="rId29"/>
    <p:sldId id="873" r:id="rId30"/>
    <p:sldId id="878" r:id="rId31"/>
    <p:sldId id="882" r:id="rId32"/>
    <p:sldId id="883" r:id="rId33"/>
    <p:sldId id="886" r:id="rId34"/>
    <p:sldId id="887" r:id="rId35"/>
    <p:sldId id="888" r:id="rId36"/>
    <p:sldId id="889" r:id="rId37"/>
    <p:sldId id="862" r:id="rId38"/>
    <p:sldId id="863" r:id="rId39"/>
    <p:sldId id="864" r:id="rId40"/>
    <p:sldId id="865" r:id="rId41"/>
    <p:sldId id="866" r:id="rId42"/>
    <p:sldId id="867" r:id="rId43"/>
    <p:sldId id="868" r:id="rId44"/>
    <p:sldId id="906" r:id="rId45"/>
    <p:sldId id="907" r:id="rId46"/>
    <p:sldId id="908" r:id="rId47"/>
    <p:sldId id="909" r:id="rId48"/>
    <p:sldId id="910" r:id="rId49"/>
    <p:sldId id="911" r:id="rId50"/>
    <p:sldId id="734" r:id="rId51"/>
    <p:sldId id="934" r:id="rId52"/>
    <p:sldId id="935" r:id="rId53"/>
    <p:sldId id="936" r:id="rId54"/>
    <p:sldId id="937" r:id="rId55"/>
    <p:sldId id="938" r:id="rId56"/>
    <p:sldId id="939" r:id="rId57"/>
    <p:sldId id="940" r:id="rId58"/>
    <p:sldId id="941" r:id="rId59"/>
    <p:sldId id="944" r:id="rId60"/>
    <p:sldId id="945" r:id="rId61"/>
    <p:sldId id="946" r:id="rId62"/>
    <p:sldId id="729" r:id="rId63"/>
    <p:sldId id="730" r:id="rId64"/>
    <p:sldId id="903" r:id="rId65"/>
    <p:sldId id="843" r:id="rId66"/>
    <p:sldId id="844" r:id="rId67"/>
    <p:sldId id="915" r:id="rId68"/>
    <p:sldId id="916" r:id="rId69"/>
    <p:sldId id="892" r:id="rId70"/>
    <p:sldId id="947" r:id="rId71"/>
    <p:sldId id="951" r:id="rId72"/>
    <p:sldId id="893" r:id="rId73"/>
    <p:sldId id="917" r:id="rId74"/>
    <p:sldId id="918" r:id="rId75"/>
    <p:sldId id="894" r:id="rId76"/>
    <p:sldId id="920" r:id="rId77"/>
    <p:sldId id="950" r:id="rId78"/>
    <p:sldId id="895" r:id="rId79"/>
    <p:sldId id="924" r:id="rId80"/>
    <p:sldId id="928" r:id="rId81"/>
    <p:sldId id="897" r:id="rId82"/>
    <p:sldId id="921" r:id="rId83"/>
    <p:sldId id="923" r:id="rId84"/>
    <p:sldId id="898" r:id="rId85"/>
    <p:sldId id="919" r:id="rId86"/>
    <p:sldId id="900" r:id="rId87"/>
    <p:sldId id="925" r:id="rId88"/>
    <p:sldId id="901" r:id="rId89"/>
    <p:sldId id="932" r:id="rId90"/>
    <p:sldId id="931" r:id="rId91"/>
    <p:sldId id="948" r:id="rId92"/>
    <p:sldId id="949" r:id="rId93"/>
    <p:sldId id="933" r:id="rId94"/>
    <p:sldId id="912" r:id="rId95"/>
    <p:sldId id="952" r:id="rId96"/>
    <p:sldId id="954" r:id="rId97"/>
    <p:sldId id="574" r:id="rId98"/>
  </p:sldIdLst>
  <p:sldSz cx="9906000" cy="6858000" type="A4"/>
  <p:notesSz cx="6788150" cy="99234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30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2DCDB"/>
    <a:srgbClr val="0000CC"/>
    <a:srgbClr val="3333FF"/>
    <a:srgbClr val="FFFF00"/>
    <a:srgbClr val="D2F501"/>
    <a:srgbClr val="EEFE8C"/>
    <a:srgbClr val="2537E7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85" autoAdjust="0"/>
    <p:restoredTop sz="95850" autoAdjust="0"/>
  </p:normalViewPr>
  <p:slideViewPr>
    <p:cSldViewPr snapToGrid="0">
      <p:cViewPr varScale="1">
        <p:scale>
          <a:sx n="114" d="100"/>
          <a:sy n="114" d="100"/>
        </p:scale>
        <p:origin x="1494" y="102"/>
      </p:cViewPr>
      <p:guideLst>
        <p:guide orient="horz" pos="2137"/>
        <p:guide pos="2880"/>
        <p:guide pos="30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-2748" y="-96"/>
      </p:cViewPr>
      <p:guideLst>
        <p:guide orient="horz" pos="3126"/>
        <p:guide pos="21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5047" y="0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F2BC6-0E55-499C-AF62-10EFA5242A61}" type="datetimeFigureOut">
              <a:rPr lang="ko-KR" altLang="en-US" smtClean="0"/>
              <a:pPr/>
              <a:t>2024-01-21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5568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5047" y="9425568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BCB46-673A-4183-B2ED-35AE723B76C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544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5047" y="0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B7264-F3F1-4C82-8DF7-5AE5722B9EF1}" type="datetimeFigureOut">
              <a:rPr lang="en-US" smtClean="0"/>
              <a:pPr/>
              <a:t>1/21/2024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744538"/>
            <a:ext cx="537210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815" y="4713645"/>
            <a:ext cx="5430520" cy="4465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5568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5047" y="9425568"/>
            <a:ext cx="2941532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71486-FE54-4290-85B7-6663619915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7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AB634-DCEF-404B-A2FF-4EDCF948FAAA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046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2975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973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3659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8836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170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2422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351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994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121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52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537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289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697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295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114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934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064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164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52062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104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784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5022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5215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9863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085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89921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2684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4296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66074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5574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7822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8386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5945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764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7781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1225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3738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9327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1498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9386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7392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1970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6638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93084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7937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42104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1849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3207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4367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4946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23771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19378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6521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607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006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2657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66074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7673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70292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6745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5002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34664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33260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567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310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56583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8972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5994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8365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7492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8791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2541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90624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0346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62231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085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83881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15919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18917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02096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12788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23715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70906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88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8164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166130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90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276763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91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028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96190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92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5352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93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15471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94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12462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461652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96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185690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8025" y="744538"/>
            <a:ext cx="53721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71486-FE54-4290-85B7-6663619915AC}" type="slidenum">
              <a:rPr lang="en-GB" smtClean="0"/>
              <a:pPr/>
              <a:t>97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83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 userDrawn="1"/>
        </p:nvSpPr>
        <p:spPr bwMode="auto">
          <a:xfrm>
            <a:off x="0" y="0"/>
            <a:ext cx="9906000" cy="620688"/>
          </a:xfrm>
          <a:prstGeom prst="rect">
            <a:avLst/>
          </a:prstGeom>
          <a:solidFill>
            <a:schemeClr val="accent3"/>
          </a:solidFill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3600">
              <a:solidFill>
                <a:srgbClr val="FFFFFF"/>
              </a:solidFill>
              <a:latin typeface="헤드라인" pitchFamily="18" charset="-127"/>
              <a:ea typeface="헤드라인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0"/>
          </p:nvPr>
        </p:nvSpPr>
        <p:spPr>
          <a:xfrm>
            <a:off x="27517" y="6543676"/>
            <a:ext cx="3590925" cy="365125"/>
          </a:xfrm>
        </p:spPr>
        <p:txBody>
          <a:bodyPr/>
          <a:lstStyle>
            <a:lvl1pPr>
              <a:defRPr sz="1100"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en-US" altLang="ko-KR" dirty="0"/>
              <a:t>S# | Samsung Proprietary and Confidential</a:t>
            </a: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1"/>
          </p:nvPr>
        </p:nvSpPr>
        <p:spPr>
          <a:xfrm>
            <a:off x="9251659" y="6452998"/>
            <a:ext cx="497083" cy="254000"/>
          </a:xfrm>
        </p:spPr>
        <p:txBody>
          <a:bodyPr/>
          <a:lstStyle>
            <a:lvl1pPr marL="0" algn="r" defTabSz="914400" rtl="0" eaLnBrk="1" latinLnBrk="1" hangingPunct="1">
              <a:defRPr lang="ko-KR" altLang="en-US" sz="1100" b="1" kern="1200"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C512E5-9A75-4191-873E-3C8C8CC18DB3}" type="slidenum">
              <a:rPr lang="en-US" altLang="ko-KR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931" y="-4056"/>
            <a:ext cx="1319931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0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0" y="0"/>
            <a:ext cx="9906000" cy="620688"/>
          </a:xfrm>
          <a:prstGeom prst="rect">
            <a:avLst/>
          </a:prstGeom>
          <a:solidFill>
            <a:schemeClr val="accent3"/>
          </a:solidFill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3600">
              <a:solidFill>
                <a:srgbClr val="FFFFFF"/>
              </a:solidFill>
              <a:latin typeface="헤드라인" pitchFamily="18" charset="-127"/>
              <a:ea typeface="헤드라인" pitchFamily="18" charset="-127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S# | Samsung Proprietary and Confidential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C1481-1A37-4D05-B361-5283225E68B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647" y="306198"/>
            <a:ext cx="1319931" cy="324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931" y="-4056"/>
            <a:ext cx="1319931" cy="32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10.png"/><Relationship Id="rId10" Type="http://schemas.openxmlformats.org/officeDocument/2006/relationships/image" Target="../media/image51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2.jpeg"/><Relationship Id="rId4" Type="http://schemas.openxmlformats.org/officeDocument/2006/relationships/image" Target="../media/image67.jpeg"/><Relationship Id="rId9" Type="http://schemas.openxmlformats.org/officeDocument/2006/relationships/image" Target="../media/image71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6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10.png"/><Relationship Id="rId4" Type="http://schemas.openxmlformats.org/officeDocument/2006/relationships/image" Target="../media/image67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.png"/><Relationship Id="rId4" Type="http://schemas.openxmlformats.org/officeDocument/2006/relationships/image" Target="../media/image10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2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11" Type="http://schemas.openxmlformats.org/officeDocument/2006/relationships/image" Target="../media/image10.pn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9" Type="http://schemas.openxmlformats.org/officeDocument/2006/relationships/image" Target="../media/image1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4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9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59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60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5" Type="http://schemas.openxmlformats.org/officeDocument/2006/relationships/image" Target="../media/image164.jpeg"/><Relationship Id="rId4" Type="http://schemas.openxmlformats.org/officeDocument/2006/relationships/image" Target="../media/image16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2.jpeg"/><Relationship Id="rId4" Type="http://schemas.openxmlformats.org/officeDocument/2006/relationships/image" Target="../media/image1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image" Target="../media/image173.jpeg"/><Relationship Id="rId4" Type="http://schemas.openxmlformats.org/officeDocument/2006/relationships/image" Target="../media/image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845996" y="3789041"/>
            <a:ext cx="3927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Version 1.1</a:t>
            </a:r>
          </a:p>
          <a:p>
            <a:pPr algn="r">
              <a:lnSpc>
                <a:spcPct val="15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HQ MX Quality Administration Group </a:t>
            </a:r>
          </a:p>
          <a:p>
            <a:pPr algn="r">
              <a:lnSpc>
                <a:spcPct val="15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January 2024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8103532" y="5497201"/>
            <a:ext cx="1608133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kumimoji="0"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Region : Global </a:t>
            </a:r>
          </a:p>
          <a:p>
            <a:pPr algn="r" eaLnBrk="0" hangingPunct="0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kumimoji="0"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Language : English</a:t>
            </a:r>
            <a:endParaRPr kumimoji="0"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9087380" y="6376989"/>
            <a:ext cx="636323" cy="365125"/>
          </a:xfrm>
        </p:spPr>
        <p:txBody>
          <a:bodyPr/>
          <a:lstStyle/>
          <a:p>
            <a:fld id="{9AA246C7-4CEB-4908-A88E-0659769B231E}" type="slidenum">
              <a:rPr lang="ko-KR" alt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ko-KR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 bwMode="auto">
          <a:xfrm>
            <a:off x="0" y="603973"/>
            <a:ext cx="9906000" cy="272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ko-KR" sz="2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คู่มือที่ปรึกษาลูกค้า </a:t>
            </a:r>
            <a:r>
              <a:rPr lang="en-US" altLang="ko-KR" sz="2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Galaxy S24 series</a:t>
            </a:r>
          </a:p>
          <a:p>
            <a:pPr algn="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ko-KR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คู่มืออ้างอิงที่ปรึกษาลูกค้า / คำถามที่พบบ่อยออนไลน์</a:t>
            </a:r>
            <a:br>
              <a:rPr lang="ko-KR" alt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ko-KR" sz="1400" b="1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58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HBM, Peak Luminance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มีการปรับปรุงอะไรบ้าง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S24/S24+/S24 Ultra 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ความสว่างสูงสุด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1,750nit → 2,600nit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S24/S24+/S24 Ultra : HBM 1,200nit → 1,500nit 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การปรับปรุง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HBM, Peak Luminance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มีอะไรบ้าง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78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รองรับ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HDR10+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หรือไม่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Yes. It is supported.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รองรับ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HDR10+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หรือไม่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4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เทคนิคการแสดงผล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LTPO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ใช้กับทั้ง 3 รุ่นหรือไม่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Yes.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มันถูกนำไปใช้ในทั้ง 3 รุ่น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เทคนิคการแสดงผล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LTPO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ใช้กับทั้ง 3 รุ่นหรือไม่?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11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ถาม: อัตรารีเฟรชที่ปรับเปลี่ยนได้คือช่วงใด</a:t>
            </a:r>
          </a:p>
          <a:p>
            <a:pPr latinLnBrk="1">
              <a:lnSpc>
                <a:spcPct val="150000"/>
              </a:lnSpc>
            </a:pPr>
            <a:endParaRPr lang="th-TH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ตอบ: รองรับทั้ง 3 รุ่น 1 ~ 120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Hz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ช่วงของอัตราการรีเฟรชแบบปรับได้คือเท่าใด?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1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ถาม: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รุ่น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Plus/Basic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มีกล้อง 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หรือไม่</a:t>
            </a:r>
          </a:p>
          <a:p>
            <a:pPr latinLnBrk="1">
              <a:lnSpc>
                <a:spcPct val="150000"/>
              </a:lnSpc>
            </a:pPr>
            <a:endParaRPr lang="th-TH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ตอบ: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ไม่รองรับ 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(Time of Flight)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แต่ด้วยเทคโนโลยี ประสบการณ์การใช้งานจะเหมือนเดิม (เช่น ไม่รองรับ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D Scanner →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สามารถวัดแบบ 2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โดยใช้แอป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Quick Measure AR Core)-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สำหรับ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S24 Ultra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เช่นเดียวกับ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S23 Ultra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ฟังก์ชั่น 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รองรับโดยอุปกรณ์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Laser AF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ไม่รองรับ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S24/S24+ Laser AF)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รุ่น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Plus/Basic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มีกล้อง </a:t>
            </a:r>
            <a:r>
              <a:rPr lang="en-US" altLang="ko-KR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หรือไม่?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63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Instant Slow-</a:t>
            </a:r>
            <a:r>
              <a:rPr lang="en-US" altLang="ko-K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คืออะไร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ผู้ใช้สามารถชมวิดีโอแบบสโลว์โมชั่นและรายละเอียดเพิ่มเติมได้ในขณะที่แตะหน้าจอวิดีโอค้างไว้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- 1/4x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การรับชมภาพสโลว์โมชั่นผ่าน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ทำให้เกิดเฟรมระดับกลาง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รองรับวิดีโอ :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HD 24fps ~ UHD 60fps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รองรับวิดีโอสโลว์โมชั่น :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FHD 240fps (1/8x) → 1/32x, UHD 120fps (1/4x) → 1/16x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Instant Slow-</a:t>
            </a:r>
            <a:r>
              <a:rPr lang="en-GB" altLang="ko-KR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คืออะไร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61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ถาม: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รองรับ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UWB (Ultra Wide Band)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หรือไม่</a:t>
            </a:r>
          </a:p>
          <a:p>
            <a:pPr latinLnBrk="1">
              <a:lnSpc>
                <a:spcPct val="150000"/>
              </a:lnSpc>
            </a:pPr>
            <a:endParaRPr lang="th-TH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ตอบ: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รองรับ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S24+/S24 Ultra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เท่านั้น (ไม่รองรับรุ่น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S24 Basic)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รองรับ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UWB(Ultra Wide Band)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หรือไม่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15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ถาม: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มีการปรับปรุงอะไรบ้างเกี่ยวกับ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Quick Share</a:t>
            </a: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th-TH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ตอบ: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เมื่อผสานรวมกับการแชร์ใกล้เคียง อุปกรณ์ที่รองรับ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Quick Share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จะถูกขยายไปยังอุปกรณ์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Android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ของบริษัทอื่น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มีการปรับปรุงอะไรบ้างเกี่ยวกับ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Quick Share?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41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ถาม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การสตรีมเสียงคืออะไร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ตอ</a:t>
            </a:r>
            <a:r>
              <a:rPr lang="th-TH" altLang="ko-KR" sz="1100" b="1" dirty="0">
                <a:latin typeface="Arial" panose="020B0604020202020204" pitchFamily="34" charset="0"/>
                <a:cs typeface="Arial" panose="020B0604020202020204" pitchFamily="34" charset="0"/>
              </a:rPr>
              <a:t>บ</a:t>
            </a:r>
            <a:r>
              <a:rPr lang="th-TH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: เมื่อโทรศัพท์และพีซีของผู้ใช้เชื่อมต่อกันโดยลิงก์ไปยังลิงก์ </a:t>
            </a:r>
            <a:r>
              <a:rPr lang="en-US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Windows/</a:t>
            </a:r>
            <a:r>
              <a:rPr lang="th-TH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โทรศัพท์ และแอปโทรศัพท์กำลังทำงานบนพีซี ผู้ใช้สามารถเลือกฟังเสียงบนแอปได้ทั้งบนโทรศัพท์หรือบนพีซี</a:t>
            </a:r>
            <a:endParaRPr lang="en-US" altLang="ko-K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[Link to Windows]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Audio Streaming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คืออะไร?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33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ถาม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: Instant Hotspot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คืออะไร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ตอบ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รายการ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Wi-Fi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ของพีซีจะแสดงโทรศัพท์ที่เชื่อมต่อผ่านลิงก์ไปยัง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และเมื่อลูกค้าพยายามเชื่อมต่อ ฮอตสปอตของโทรศัพท์จะเปิดและเชื่อมต่อ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ให้ผู้ใช้สามารถใช้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Mobile Hotspot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ได้โดยไม่ต้องสัมผัสโทรศัพท์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[Link to Windows]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Instant Hotspot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คืออะไร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7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057" y="76563"/>
            <a:ext cx="743122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400" b="1" dirty="0">
                <a:solidFill>
                  <a:prstClr val="white"/>
                </a:solidFill>
                <a:ea typeface="굴림" charset="-127"/>
              </a:rPr>
              <a:t>Notice</a:t>
            </a:r>
            <a:endParaRPr kumimoji="1" lang="ko-KR" altLang="en-US" sz="2400" dirty="0">
              <a:solidFill>
                <a:prstClr val="white"/>
              </a:solidFill>
              <a:ea typeface="굴림" charset="-127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4336" y="705094"/>
            <a:ext cx="9517327" cy="1762021"/>
          </a:xfrm>
          <a:prstGeom prst="rect">
            <a:avLst/>
          </a:prstGeom>
          <a:noFill/>
          <a:ln w="9525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ko-KR" sz="1000" b="1" dirty="0">
                <a:solidFill>
                  <a:srgbClr val="0000FF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Notice: </a:t>
            </a:r>
            <a:r>
              <a:rPr lang="th-TH" altLang="ko-KR" sz="1000" dirty="0">
                <a:solidFill>
                  <a:srgbClr val="0000FF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ฟังก์ชัน คุณลักษณะ ข้อมูลจำเพาะ และข้อมูลผลิตภัณฑ์อื่นๆ ทั้งหมดที่มีให้ในเอกสารนี้ รวมถึง</a:t>
            </a:r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, </a:t>
            </a:r>
          </a:p>
          <a:p>
            <a:pPr>
              <a:lnSpc>
                <a:spcPct val="200000"/>
              </a:lnSpc>
              <a:defRPr/>
            </a:pPr>
            <a:r>
              <a:rPr lang="th-TH" altLang="ko-KR" sz="1000" dirty="0">
                <a:solidFill>
                  <a:srgbClr val="0000FF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แต่ไม่จำกัดเพียง ประโยชน์ การออกแบบ ราคา ส่วนประกอบ ประสิทธิภาพ ความพร้อมใช้งาน และความสามารถของ</a:t>
            </a:r>
          </a:p>
          <a:p>
            <a:pPr>
              <a:lnSpc>
                <a:spcPct val="200000"/>
              </a:lnSpc>
              <a:defRPr/>
            </a:pPr>
            <a:r>
              <a:rPr lang="th-TH" altLang="ko-KR" sz="1000" dirty="0">
                <a:solidFill>
                  <a:srgbClr val="0000FF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ผลิตภัณฑ์อาจมีการเปลี่ยนแปลงโดยไม่ต้องแจ้งให้ทราบหรือข้อผูกมัด </a:t>
            </a:r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Samsung </a:t>
            </a:r>
            <a:r>
              <a:rPr lang="th-TH" altLang="ko-KR" sz="1000" dirty="0">
                <a:solidFill>
                  <a:srgbClr val="0000FF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ขอสงวนสิทธิ์ในการเปลี่ยนแปลง</a:t>
            </a:r>
          </a:p>
          <a:p>
            <a:pPr>
              <a:lnSpc>
                <a:spcPct val="200000"/>
              </a:lnSpc>
              <a:defRPr/>
            </a:pPr>
            <a:r>
              <a:rPr lang="th-TH" altLang="ko-KR" sz="1000" dirty="0">
                <a:solidFill>
                  <a:srgbClr val="0000FF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ไปยังเอกสารนี้และผลิตภัณฑ์ที่อธิบายไว้ในที่นี้เมื่อใดก็ได้ โดยไม่มีภาระผูกพันกับ </a:t>
            </a:r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Samsung </a:t>
            </a:r>
            <a:r>
              <a:rPr lang="th-TH" altLang="ko-KR" sz="1000" dirty="0">
                <a:solidFill>
                  <a:srgbClr val="0000FF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ที่จะต้องแจ้งการเปลี่ยนแปลงดังกล่าว</a:t>
            </a:r>
            <a:endParaRPr lang="en-US" altLang="ko-KR" sz="1000" dirty="0">
              <a:solidFill>
                <a:srgbClr val="0000FF"/>
              </a:solidFill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4472" y="2492897"/>
            <a:ext cx="3719288" cy="3508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th-TH" sz="1200" dirty="0">
                <a:latin typeface="Arial" panose="020B0604020202020204" pitchFamily="34" charset="0"/>
                <a:cs typeface="Arial" panose="020B0604020202020204" pitchFamily="34" charset="0"/>
              </a:rPr>
              <a:t>โปรดดูส่วนท้ายของคู่มือนี้สำหรับรายละเอียดประวัติเวอร์ชัน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4336" y="2902485"/>
            <a:ext cx="9517327" cy="1236236"/>
          </a:xfrm>
          <a:prstGeom prst="rect">
            <a:avLst/>
          </a:prstGeom>
          <a:noFill/>
          <a:ln w="9525" algn="ctr">
            <a:solidFill>
              <a:srgbClr val="C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</a:pPr>
            <a:r>
              <a:rPr kumimoji="1" lang="th-TH" altLang="ko-KR" sz="1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เอกสารนี้มีไว้เพื่อแจกจ่ายให้กับผู้ที่ระบุไว้ในคู่มือการแจกจ่ายที่ให้ไว้ในสไลด์ชื่อเรื่องของเอกสารนี้เท่านั้น</a:t>
            </a:r>
            <a:endParaRPr kumimoji="1" lang="en-US" altLang="ko-KR" sz="1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latinLnBrk="0" hangingPunct="0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</a:pPr>
            <a:r>
              <a:rPr kumimoji="1" lang="th-TH" altLang="ko-KR" sz="1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ในกรณีที่สถานะ " คำถามที่พบบ่อยเกี่ยวกับเว็บ / วิธีแนะนำการสร้างเว็บไซต์สนับสนุนเป็น "ไม่" การแจกจ่ายโดยไม่ได้รับอนุญาตโดยฝ่ายใด ๆ ที่ได้รับแจ้งเกี่ยวกับเอกสารนี้นอกผู้รับที่ระบุไว้ในคู่มือสถานะการแจกจ่ายอาจส่งผลให้ </a:t>
            </a:r>
            <a:r>
              <a:rPr kumimoji="1" lang="en-US" altLang="ko-KR" sz="1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Samsung </a:t>
            </a:r>
            <a:r>
              <a:rPr kumimoji="1" lang="th-TH" altLang="ko-KR" sz="1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ดำเนินคดีตามกฎหมาย การปฏิบัติตามกฎหมายท้องถิ่น</a:t>
            </a:r>
            <a:endParaRPr lang="en-US" altLang="ko-KR" sz="1200" dirty="0">
              <a:solidFill>
                <a:srgbClr val="0000FF"/>
              </a:solidFill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graphicFrame>
        <p:nvGraphicFramePr>
          <p:cNvPr id="14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077293"/>
              </p:ext>
            </p:extLst>
          </p:nvPr>
        </p:nvGraphicFramePr>
        <p:xfrm>
          <a:off x="202091" y="4233226"/>
          <a:ext cx="8892988" cy="2533334"/>
        </p:xfrm>
        <a:graphic>
          <a:graphicData uri="http://schemas.openxmlformats.org/drawingml/2006/table">
            <a:tbl>
              <a:tblPr/>
              <a:tblGrid>
                <a:gridCol w="690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14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เนื้อหาที่มีอยู่ในเอกสารนี้มีวัตถุประสงค์เพื่อใช้กับ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89" marR="9189" marT="8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</a:txBody>
                  <a:tcPr marL="9189" marR="9189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89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Samsung Customer Contact Centres </a:t>
                      </a:r>
                    </a:p>
                  </a:txBody>
                  <a:tcPr marL="9189" marR="9189" marT="8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9189" marR="9189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89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Network Operator Contact Centres</a:t>
                      </a:r>
                    </a:p>
                  </a:txBody>
                  <a:tcPr marL="9189" marR="9189" marT="8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189" marR="9189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89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 FAQ / How to guide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creation for Samsung.com sites</a:t>
                      </a:r>
                    </a:p>
                  </a:txBody>
                  <a:tcPr marL="9189" marR="9189" marT="8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9189" marR="9189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89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Samsung Authorised Service centres (ASC)</a:t>
                      </a:r>
                    </a:p>
                  </a:txBody>
                  <a:tcPr marL="9189" marR="9189" marT="8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altLang="ko-KR" sz="12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89" marR="9189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4472"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1" i="0" u="sng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โปรดทราบ:</a:t>
                      </a:r>
                    </a:p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แม้ว่าเนื้อหาจำนวนมากในเอกสารนี้อาจเหมาะสำหรับการสร้างคู่มือเว็บ</a:t>
                      </a:r>
                    </a:p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ไม่อนุญาตให้โพสต์บนอินเทอร์เน็ตเพื่อดาวน์โหลดทั้งหมดเป็นรายการดาวน์โหลด</a:t>
                      </a:r>
                    </a:p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และไม่แนะนำให้ใช้เนื้อหาที่ละเอียดอ่อนของเอกสารนี้สำหรับเว็บ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89" marR="9189" marT="8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189" marR="9189" marT="8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010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ถาม: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ในเบราว์เซอร์เดสก์ท็อปคืออะไร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ตอบ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สามารถตรวจสอบ 3 แท็บล่าสุดที่ดูบน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Internet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บนโทรศัพท์ของผู้ใช้ในแอปล่าสุด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สามารถดำเนินการตามที่ต้องการได้โดยการตรวจสอบข้อมูลหน้าเว็บ (เว็บไซต์ล่าสุด)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[Link to Windows]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ในเบราว์เซอร์เดสก์ท็อปคืออะไร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02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ถาม: การควบคุมหลายจุดคืออะไร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ตอบ:</a:t>
            </a:r>
          </a:p>
          <a:p>
            <a:pPr marL="171450" indent="-171450" latinLnBrk="1">
              <a:lnSpc>
                <a:spcPct val="150000"/>
              </a:lnSpc>
              <a:buFontTx/>
              <a:buChar char="-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Multi Control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เป็นคุณสมบัติในการควบคุมแท็บเล็ตหรือโทรศัพท์ด้วยแป้นพิมพ์/เมาส์ของ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Galaxy Book/Galaxy Tab</a:t>
            </a: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latinLnBrk="1">
              <a:lnSpc>
                <a:spcPct val="150000"/>
              </a:lnSpc>
              <a:buFontTx/>
              <a:buChar char="-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Multi Control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ยังสามารถใช้เพื่อคัดลอกและวาง ลากและวางไฟล์ระหว่างอุปกรณ์ที่เชื่อมโยงกัน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การควบคุมแบบหลายจุดคืออะไร?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33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ถาม: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App Cast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คืออะไร?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ตอบ:</a:t>
            </a:r>
          </a:p>
          <a:p>
            <a:pPr marL="171450" indent="-171450" latinLnBrk="1">
              <a:lnSpc>
                <a:spcPct val="150000"/>
              </a:lnSpc>
              <a:buFontTx/>
              <a:buChar char="-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App Cast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เป็นคุณสมบัติที่ช่วยให้ผู้ใช้สามารถทำงานหลายอย่างพร้อมกันได้อย่างอิสระ แม้ในขณะที่สะท้อนหน้าจอผ่าน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Smart View</a:t>
            </a: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ด้วยการใช้งาน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App Cast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จากเมนูขณะ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Smart View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ผู้ใช้สามารถใช้แอปอื่น ๆ ได้อย่างอิสระบนโทรศัพท์ในขณะที่ยังคงหน้าจอมิเรอร์อยู่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 Cast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คืออะไร?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57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ถาม: การเชื่อมโยงอุปกรณ์เข้ากับทีวีใช้คุณสมบัติอะไรบ้าง?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ตอบ: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มบัตินี้ใช้สำหรับการใช้อุปกรณ์โทรศัพท์ใกล้เคียงเป็นแป้นพิมพ์ทีวีเมื่อจำเป็นต้องป้อนข้อมูลด้วยแป้นพิมพ์ของทีวี การแจ้งเตือนจะปรากฏขึ้นบนมือถือโดยอัตโนมัติ และผู้ใช้สามารถเริ่มและใช้แป้นพิมพ์ใน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SmartThings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ได้ด้วยการแจ้งเตือนนี้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ต้องลงทะเบียนผลิตภัณฑ์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TV 2022, 2023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SmartThings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ความพร้อมให้บริการอาจแตกต่างกันไปขึ้นอยู่กับแอปทีวี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[ใช้โทรศัพท์เป็นแป้นพิมพ์ทีวี] </a:t>
            </a:r>
            <a:b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การเชื่อมต่ออุปกรณ์เข้ากับทีวีใช้คุณสมบัติใดบ้าง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การอัพเดตฟังก์ชั่น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มีแผนสำหรับรุ่นอื่นไหม?  มีแผนขยายฟังก์ชั่น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รองรับภาษา/ประเทศ เพิ่มเติมไหม 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ตอบ: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รุ่นเรือธงล่าสุดก่อนซีรีส์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S24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เช่น ซีรีส์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S23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รวมถึงรุ่น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FE), Fold5, Flip5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จะได้รับการอัปเดตด้วยฟังก์ชัน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การรองรับภาษาอาจแตกต่างกันไปตามคุณสมบัติและส่วนขยายอยู่ระหว่างการตรวจสอบ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เกี่ยวกับฟังก์ชั่น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การอัพเดตฟังก์ชั่น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มีแผนสำหรับรุ่นอื่นไหม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b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มีแผนขยายฟังก์ชั่น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รองรับภาษา/ประเทศ เพิ่มเติมไหม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3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ถาม: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ฟังก์ชัน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เรียนรู้ตามข้อมูลของผู้ใช้หรือไม่ (เกี่ยวกับปัญหาด้านความปลอดภัย)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ตอบ: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Samsung/Google LLM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ไม่ได้เรียนรู้จากข้อมูลของลูกค้า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เกี่ยวกับฟังก์ชัน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ฟังก์ชัน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เรียนรู้ตามข้อมูลของผู้ใช้หรือไม่ (เกี่ยวกับปัญหาด้านความปลอดภัย)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55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Circle to Search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ด้วย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คืออะไร  /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Circle to Search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ด้วย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รองรับในประเทศใดบ้าง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Circle to Search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ด้วย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เป็นประสบการณ์ที่แตกต่างซึ่งพัฒนาโดย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ซึ่งเป็นบริษัทค้นหาอันดับ 1 พร้อมด้วยพันธมิตรเชิงกลยุทธ์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ลูกค้าส่วนใหญ่ต้องการค้นหาเนื่องจากรู้สึกว่าจำเป็นต้องค้นหาขณะดูโซเชียลมีเดียหรือมัลติมีเดีย ในขณะนี้ โดยไม่ต้องค้นหาคำค้นหาที่แม่นยำ คุณสามารถค้นหาได้อย่างง่ายดายโดยเลือกเป้าหมายที่คุณต้องการค้นหาโดยตรงจากหน้าจอ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เมื่อเปรียบเทียบกับการค้นหาด้วยภาพโดยใช้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Gen.AI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แบบธรรมดา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Circle to Search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ด้วย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สามารถให้ผลการค้นหาขั้นสูงและสมบูรณ์ และให้การค้นหาที่เป็นธรรมชาติสำหรับคำถามเพิ่มเติมพร้อมคำถามติดตามผลราวกับพูดโดยทำความเข้าใจบริบทการค้นหา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ให้ข้อมูลสำคัญเกี่ยวกับการช็อปปิ้ง/การเดินทาง ฯลฯ และรองรับการค้นหาอย่างต่อเนื่อง รองรับ 7 ภาษาในกว่า 120 ประเทศ -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EN(US), IN(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ฮินดี),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PT(BR), ES(MX), JP, KR, ID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หมายเหตุ: เนื่องจากธรรมชาติของอัลกอริธึมการค้นหา การค้นหารูปภาพเดียวกันจึงให้ผลลัพธ์ที่แตกต่างกัน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[เกี่ยวกับฟังก์ชัน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Circle to Search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ด้วย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คืออะไร  /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Circle to Search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ด้วย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รองรับในประเทศใดบ้าง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8" name="직사각형 8"/>
          <p:cNvSpPr/>
          <p:nvPr/>
        </p:nvSpPr>
        <p:spPr>
          <a:xfrm>
            <a:off x="125084" y="6469432"/>
            <a:ext cx="8237127" cy="38856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※ ตัวเลือกหรือความพร้อมจำหน่ายบางส่วนอาจแตกต่างกันไปตามรหัสรุ่น ภูมิภาคหรือประเทศ ผู้ให้บริการ และเวอร์ชัน 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SW</a:t>
            </a:r>
          </a:p>
        </p:txBody>
      </p:sp>
    </p:spTree>
    <p:extLst>
      <p:ext uri="{BB962C8B-B14F-4D97-AF65-F5344CB8AC3E}">
        <p14:creationId xmlns:p14="http://schemas.microsoft.com/office/powerpoint/2010/main" val="556169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ฉันจะเริ่มฟังก์ชัน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Circle to Search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ด้วย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ได้อย่างไร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เมื่อคุณกดปุ่มโฮมบนแถบนำทางที่ด้านล่างของหน้าจอค้างไว้ คุณสามารถเข้าสู่หน้าจอท่าทางแบบวงกลมได้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[เกี่ยวกับฟังก์ชัน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AI] 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ฉันจะเริ่มฟังก์ชัน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Circle to Search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ด้วย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ได้อย่างไร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52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Circle to Search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ด้วย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รองรับทุกแอปพลิเคชันหรือไม่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Circle to Search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ด้วย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ไม่ทำงานในแอปที่ห้ามการจับภาพหน้าจอเนื่องจากปัญหาด้านความปลอดภัยหรือลิขสิทธิ์ (เช่น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Netflix/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แอปทางการเงินบางส่วน)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[เกี่ยวกับฟังก์ชัน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AI] 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Circle to Search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ด้วย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รองรับทุกแอปพลิเคชันหรือไม่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การจัดรูปแบบอัตโนมัติใน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Samsung Notes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คืออะไร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ในขณะที่คงข้อความต้นฉบับไว้ ก็มีการเพิ่มชื่อเรื่อง/ย่อหน้า/ย่อหน้าและตำแหน่งประโยค/การแก้ไขตัวสะกดเพื่อให้ดูง่ายและจัดระเบียบอัตโนมัติ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[เกี่ยวกับฟังก์ชั่น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การจัดรูปแบบอัตโนมัติใน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Samsung Notes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คืออะไร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65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ko-K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Advice</a:t>
            </a:r>
            <a:endParaRPr lang="en-GB" altLang="ko-K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67070" y="2060552"/>
            <a:ext cx="9517327" cy="1840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1100" b="1" dirty="0">
                <a:latin typeface="Arial" panose="020B0604020202020204" pitchFamily="34" charset="0"/>
                <a:cs typeface="Arial" panose="020B0604020202020204" pitchFamily="34" charset="0"/>
              </a:rPr>
              <a:t>[ วิธีรายงานข้อผิดพลาดโดยใช้แอปพลิเคชัน </a:t>
            </a:r>
            <a:r>
              <a:rPr lang="en-US" altLang="ko-KR" sz="1100" b="1" dirty="0">
                <a:latin typeface="Arial" panose="020B0604020202020204" pitchFamily="34" charset="0"/>
                <a:cs typeface="Arial" panose="020B0604020202020204" pitchFamily="34" charset="0"/>
              </a:rPr>
              <a:t>Samsung Members ]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h-TH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แตะไอคอน </a:t>
            </a:r>
            <a:r>
              <a:rPr lang="en-US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Samsung Members </a:t>
            </a:r>
            <a:r>
              <a:rPr lang="th-TH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บนหน้าจอแอพค้างไว้ และแตะรายงานข้อผิดพลาด</a:t>
            </a:r>
          </a:p>
          <a:p>
            <a:pPr>
              <a:lnSpc>
                <a:spcPct val="150000"/>
              </a:lnSpc>
            </a:pPr>
            <a:r>
              <a:rPr lang="th-TH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2. แตะตกลงบนป๊อปอัปข้อตกลงสำหรับการส่งข้อมูลบันทึกของระบบ</a:t>
            </a:r>
          </a:p>
          <a:p>
            <a:pPr>
              <a:lnSpc>
                <a:spcPct val="150000"/>
              </a:lnSpc>
            </a:pPr>
            <a:r>
              <a:rPr lang="th-TH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3. เลือกหมวดอาการ</a:t>
            </a:r>
          </a:p>
          <a:p>
            <a:pPr>
              <a:lnSpc>
                <a:spcPct val="150000"/>
              </a:lnSpc>
            </a:pPr>
            <a:r>
              <a:rPr lang="th-TH" altLang="ko-KR" sz="1100" dirty="0">
                <a:latin typeface="Arial" panose="020B0604020202020204" pitchFamily="34" charset="0"/>
                <a:cs typeface="Arial" panose="020B0604020202020204" pitchFamily="34" charset="0"/>
              </a:rPr>
              <a:t>4. อธิบายปัญหาโดยละเอียดและส่ง</a:t>
            </a:r>
            <a:endParaRPr lang="en-US" altLang="ko-K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32" y="3634740"/>
            <a:ext cx="1558492" cy="303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8" y="3875198"/>
            <a:ext cx="1440212" cy="27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05" y="3870960"/>
            <a:ext cx="1485519" cy="279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89" y="3618000"/>
            <a:ext cx="1572014" cy="30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직사각형 26"/>
          <p:cNvSpPr/>
          <p:nvPr/>
        </p:nvSpPr>
        <p:spPr>
          <a:xfrm>
            <a:off x="758454" y="4994051"/>
            <a:ext cx="702078" cy="18002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3069236" y="6249484"/>
            <a:ext cx="702078" cy="18002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4333558" y="4767287"/>
            <a:ext cx="1510981" cy="1801153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6204436" y="4068176"/>
            <a:ext cx="1613684" cy="1204864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7503640" y="3795895"/>
            <a:ext cx="266061" cy="17015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38454" y="624922"/>
            <a:ext cx="9751083" cy="1497461"/>
          </a:xfrm>
          <a:prstGeom prst="rect">
            <a:avLst/>
          </a:prstGeom>
          <a:noFill/>
          <a:ln w="9525" algn="ctr">
            <a:solidFill>
              <a:srgbClr val="C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</a:pPr>
            <a:r>
              <a:rPr kumimoji="1" lang="th-TH" altLang="ko-KR" sz="11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ปัญหาชีวิต/ทรัพย์สิน/การโจรกรรมข้อมูลส่วนตัวของลูกค้าควรเป็นไปตามกระบวนการรายงานทันทีโดยเฉพาะสำหรับกระบวนการให้คำปรึกษาที่ไม่ธรรมดานี้</a:t>
            </a:r>
          </a:p>
          <a:p>
            <a:pPr lvl="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</a:pPr>
            <a:r>
              <a:rPr kumimoji="1" lang="th-TH" altLang="ko-KR" sz="11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หากคุณไม่สามารถมอบวิธีแก้ปัญหาแก่ลูกค้าตามคู่มือนี้หรือข้อมูลพื้นฐานของคุณในขณะที่ให้คำปรึกษา โปรดแนะนำให้ผู้ใช้ลงทะเบียนไฟล์บันทึกผ่าน </a:t>
            </a:r>
            <a:r>
              <a:rPr kumimoji="1" lang="en-US" altLang="ko-KR" sz="11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Samsung Members (</a:t>
            </a:r>
            <a:r>
              <a:rPr kumimoji="1" lang="th-TH" altLang="ko-KR" sz="11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หาก </a:t>
            </a:r>
            <a:r>
              <a:rPr kumimoji="1" lang="en-US" altLang="ko-KR" sz="11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Samsung Members </a:t>
            </a:r>
            <a:r>
              <a:rPr kumimoji="1" lang="th-TH" altLang="ko-KR" sz="11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ไม่ได้ติดตั้งไว้ล่วงหน้าบนอุปกรณ์ ผู้ใช้จำเป็นต้องติดตั้ง การสมัครก่อน ) จากนั้นทีมงาน </a:t>
            </a:r>
            <a:r>
              <a:rPr kumimoji="1" lang="en-US" altLang="ko-KR" sz="11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HQ MX CS </a:t>
            </a:r>
            <a:r>
              <a:rPr kumimoji="1" lang="th-TH" altLang="ko-KR" sz="11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และทีมที่เกี่ยวข้องจะค้นหาวิธีแก้ปัญหาและตอบกลับผู้ใช้ ซัมซุงมุ่งมั่นที่จะมอบประสบการณ์มือถือที่ดีที่สุดให้กับลูกค้า</a:t>
            </a:r>
            <a:endParaRPr kumimoji="1" lang="en-US" altLang="ko-KR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88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ในกรณีที่จัดการประชุมในภาษาต่างๆ ฟังก์ชันจะจดจำภาษาต่างๆ เมื่อบันทึกหรือไม่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ผู้ใช้สามารถเลือกภาษาได้ และฟังก์ชันจะจดจำเฉพาะภาษาที่เลือกเท่านั้น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[เกี่ยวกับฟังก์ชัน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AI] 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ในกรณีที่จัดการประชุมในภาษาต่างๆ ฟังก์ชันจะจดจำภาษาต่างๆ เมื่อบันทึกหรือไม่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45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ฉันสามารถตั้งค่าเสียงชาย/หญิงเพื่อการตีความพร้อมกันได้หรือไม่? นอกจากนี้ ฉันสามารถสุ่มตัวอย่างและใช้เสียงของฉันได้หรือไม่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สามารถเปลี่ยนเสียงได้ แต่ไม่สามารถสุ่มตัวอย่างเสียงได้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(ปัจจุบันมีเสียงฝ่ายเรียก 5 แบบ และเสียงแปล 1 แบบที่ส่งไปยังอีกฝ่าย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 ※ อย่างไรก็ตาม ประเภทของเสียงที่ส่ง/ส่งจะแตกต่างกันไปตามภาษา)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[เกี่ยวกับฟังก์ชั่น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ฉันสามารถตั้งค่าเสียงชาย/หญิงเพื่อการตีความพร้อมกันได้หรือไม่? นอกจากนี้ ฉันสามารถสุ่มตัวอย่างและใช้เสียงของฉันได้หรือไม่?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0" name="직사각형 8"/>
          <p:cNvSpPr/>
          <p:nvPr/>
        </p:nvSpPr>
        <p:spPr>
          <a:xfrm>
            <a:off x="155564" y="6526708"/>
            <a:ext cx="8237127" cy="34624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1200" b="1" u="sng" dirty="0">
                <a:solidFill>
                  <a:srgbClr val="0000FF"/>
                </a:solidFill>
                <a:latin typeface="+mn-ea"/>
              </a:rPr>
              <a:t>※ ตัวเลือกหรือความพร้อมจำหน่ายบางส่วนอาจแตกต่างกันไปตามรหัสรุ่น ภูมิภาคหรือประเทศ ผู้ให้บริการ และเวอร์ชัน </a:t>
            </a:r>
            <a:r>
              <a:rPr lang="en-US" altLang="ko-KR" sz="1200" b="1" u="sng" dirty="0">
                <a:solidFill>
                  <a:srgbClr val="0000FF"/>
                </a:solidFill>
                <a:latin typeface="+mn-ea"/>
              </a:rPr>
              <a:t>SW</a:t>
            </a:r>
            <a:endParaRPr lang="ko-KR" altLang="en-US" sz="1200" b="1" u="sng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3836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ฉันสามารถตรวจสอบวิธีการแปลระหว่างการตีความพร้อมกันได้หรือไม่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คุณสามารถตรวจสอบคำแปลบนหน้าจอได้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[เกี่ยวกับฟังก์ชั่น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ฉันสามารถตรวจสอบวิธีการแปลระหว่างการตีความพร้อมกันได้หรือไม่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04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Tone Changing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รองรับกี่โทนเสียง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5 โทนเสียง :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Professional / Casual / Social Post / Polite / 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Emojify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[เกี่ยวกับฟังก์ชั่น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Tone Changing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รองรับกี่โทนเสียง?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60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คุณสมบัติ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หลักใน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Gallery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คืออะไร?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มีการแก้ไข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หลักสองประการใน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Gallery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ของซีรีส์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S24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การแก้ไขทั่วไป: การขยายพื้นหลังและการปรับขนาด/การลบวัตถุตาม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ทั่วไปในโปรแกรมแก้ไขรูปภาพ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2.  แก้ไขข้อเสนอแนะ : ประสบการณ์การแก้ไขทันทีผ่านคำแนะนำคุณสมบัติการแก้ไขที่เหมาะสมตามการวิเคราะห์เนื้อหาการดู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[เกี่ยวกับฟังก์ชั่น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คุณสมบัติ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หลักใน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Gallery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คืออะไร?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83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Generative Edit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คืออะไร?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การแก้ไขทั่วไปเป็นคุณสมบัติใหม่ที่ใช้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generative AI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และมีองค์ประกอบการแก้ไข 2 รายการ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1. เติมพื้นหลังที่ว่างเปล่า เช่น มุมหรือขอบของพื้นหลัง เมื่อยืดหรือซูมภาพออก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2. ปรับขนาด / ลบวัตถุในภาพถ่ายและเติมพื้นที่ว่างที่มีวัตถุอยู่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หากต้องการเปิดใช้งานคุณสมบัตินี้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ผู้ใช้จำเป็นต้องแตะปุ่มวงกลมสีน้ำเงินซึ่งอยู่ที่ด้านซ้ายล่างของหน้าจอแรกของโปรแกรมตกแต่งภาพ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จากนั้นผู้ใช้สามารถขยายพื้นหลังและย้ายวัตถุในรูปภาพได้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และสำหรับรูปภาพที่สร้างขึ้นเหล่านี้ ลายน้ำที่มองเห็นได้จะถูกทำเครื่องหมายไว้ที่ด้านซ้ายล่างของรูปภาพที่สร้างขึ้น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[เกี่ยวกับฟังก์ชั่น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Generative Edit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คืออะไร?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07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แก้ไขข้อเสนอแนะคืออะไร?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จัดให้มีฟังก์ชันการแก้ไขที่เหมาะสมกับบริบท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แนะนำคุณสมบัติที่เกี่ยวข้องตามรูปภาพ/วิดีโอ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ภาพถ่าย : เพิ่มเอฟเฟ็กต์ภาพบุคคล (สำหรับภาพถ่ายบุคคล)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เบลอพื้นหลัง (กรณีถ่ายผ่านโหมด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Portrait)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การเปิดรับแสงนาน (ใหม่สำหรับภาพเคลื่อนไหว)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ลบเงา/ภาพสะท้อน ลบลายมัวเร (ในกรณีที่ตรวจจับเงา ภาพสะท้อน และลายมัวเรในภาพถ่าย)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ปรับสี (ในกรณีภาพถ่ายที่มีระดับสีเทา)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รีมาสเตอร์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ไฮไลท์ (มีคลิปสำหรับการเคลื่อนไหวขนาดใหญ่)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Super slow-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มีคลิปที่มีเอฟเฟกต์เดินหน้า ถอยหลัง เดินหน้า และถอยหลัง)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GIF : Remaster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เสมอ)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วิดีโอ : วิดีโอไฮไลท์ (หากมีวิดีโอไฮไลท์แนะนำ)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Super Slow Motion Effect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สำหรับวิดีโอ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Super Slow-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รองรับการเดินหน้า/ถอยหลัง/เดินหน้าและถอยหลัง)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เส้นแสงดาว (สำหรับวิดีโอไฮเปอร์แลปส์ 300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x)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การเปิดรับแสงนาน (สำหรับวิดีโอ ~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FHD, ~30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วินาที)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[เกี่ยวกับฟังก์ชั่น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แก้ไขข้อเสนอแนะคืออะไร?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22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ปากกา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ที่ขายก่อนหน้านี้สามารถใช้กับ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S24 Ultra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ได้หรือไม่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- S23U/S22U built-in S Pen or Tablet Pen 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สามารถเขียนได้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ปากกาสำหรับรุ่นพับได้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Fold3/Fold4) 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ไม่สามารถเขียนและ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Air Actions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ได้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 Pen Pro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เมื่อเปลี่ยนมาใช้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 Pen 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สามารถเขียนและ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Air Actions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ได้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เมื่อเปลี่ยนเป็น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Z Fold 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ไม่สามารถเขียนได้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 Pen Creator Edition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ปากกา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ที่ขายก่อนหน้านี้สามารถใช้กับ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S24 Ultra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ได้หรือไม่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2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S24 Ultra S Pen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สามารถใช้งานร่วมกับอุปกรณ์อื่นได้หรือไม่? ระยะทางสูงสุดที่รองรับคือเท่าใด?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ปากกา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S24 Ultra S Pen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มีไว้สำหรับ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S24 Ultra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เท่านั้น ไม่สามารถใช้ฟีเจอร์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Air Action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ได้เนื่องจากไม่สามารถจับคู่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Bluetooth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กับรุ่นอื่นที่ไม่ใช่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S24 Ultra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ได้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อย่างไรก็ตาม สามารถใช้สำหรับ "การเขียน" บนอุปกรณ์อื่นๆ ที่ใช้แผง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Wacom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ได้ (ยกเว้นรุ่นพับได้)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แม้ว่าจะเข้ากันได้ทางเทคนิค แต่เนื่องจากรูปร่างของปลายปลายและความแตกต่างของสี การใช้งานข้ามสายอาจทำให้คุณภาพภายนอกลดลง และไม่แนะนำ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ระยะทางที่รองรับสูงสุด : 10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m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เหมือนกับ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S23U)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S24 Ultra S Pen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สามารถใช้งานร่วมกับอุปกรณ์อื่นได้หรือไม่? ระยะทางสูงสุดที่รองรับคือเท่าใด?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95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S Pen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รองรับการกันน้ำและฝุ่นหรือไม่? ชาร์จและใช้งานเมื่อเปียกน้ำเล็กน้อยได้หรือไม่?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รองรับการกันน้ำระดับ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IPx5/x8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และการป้องกันฝุ่นระดับ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IP6x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การมีน้ำปริมาณเล็กน้อยไม่ก่อให้เกิดปัญหากับการชาร์จและการใช้งาน แต่แนะนำให้เอาน้ำออกก่อนใช้งาน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 Pen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รองรับการกันน้ำและฝุ่นหรือไม่? ชาร์จและใช้งานเมื่อเปียกน้ำเล็กน้อยได้หรือไม่?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26302"/>
              </p:ext>
            </p:extLst>
          </p:nvPr>
        </p:nvGraphicFramePr>
        <p:xfrm>
          <a:off x="146846" y="976222"/>
          <a:ext cx="9439050" cy="5515124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1024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81">
                  <a:extLst>
                    <a:ext uri="{9D8B030D-6E8A-4147-A177-3AD203B41FA5}">
                      <a16:colId xmlns:a16="http://schemas.microsoft.com/office/drawing/2014/main" val="115000332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967431418"/>
                    </a:ext>
                  </a:extLst>
                </a:gridCol>
              </a:tblGrid>
              <a:tr h="284446">
                <a:tc grid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20000"/>
                        </a:lnSpc>
                      </a:pPr>
                      <a:endParaRPr lang="ko-KR" altLang="en-US" sz="1200" b="1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Galaxy S24 Ultra</a:t>
                      </a:r>
                    </a:p>
                  </a:txBody>
                  <a:tcPr marT="18000" marB="18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Galaxy S24+</a:t>
                      </a:r>
                    </a:p>
                  </a:txBody>
                  <a:tcPr marT="18000" marB="18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Galaxy S24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T="18000" marB="18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976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Display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Main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6.8” Dynamic AMOLED 2X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QHD+ (3120 x 1440)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1-120Hz, S Pen support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6.7” Dynamic AMOLED 2X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QHD+ (3120 x 1440)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1-120Hz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6.2” Dynamic AMOLED 2X</a:t>
                      </a:r>
                    </a:p>
                    <a:p>
                      <a:pPr marL="0" marR="0" lvl="0" indent="0" algn="l" defTabSz="914331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FHD+ (2340 x 1080)</a:t>
                      </a:r>
                    </a:p>
                    <a:p>
                      <a:pPr marL="0" marR="0" lvl="0" indent="0" algn="l" defTabSz="914331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1-120Hz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620389"/>
                  </a:ext>
                </a:extLst>
              </a:tr>
              <a:tr h="573307">
                <a:tc rowSpan="5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Rear</a:t>
                      </a: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Camera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Ultra</a:t>
                      </a: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Wide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12 MP F2.2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12 MP F2.2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12 MP F2.2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361178"/>
                  </a:ext>
                </a:extLst>
              </a:tr>
              <a:tr h="522108">
                <a:tc vMerge="1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2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Wide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200MP OIS F1.7, Adaptive Pixel</a:t>
                      </a:r>
                      <a:r>
                        <a:rPr lang="en-US" altLang="ko-KR" sz="1200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Optical quality 2x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50MP OIS F1.8, Adaptive Pixel</a:t>
                      </a:r>
                      <a:r>
                        <a:rPr lang="en-US" altLang="ko-KR" sz="1200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Optical quality 2x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50MP OIS F1.8, Adaptive Pixel</a:t>
                      </a:r>
                      <a:r>
                        <a:rPr lang="en-US" altLang="ko-KR" sz="1200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Optical</a:t>
                      </a:r>
                      <a:r>
                        <a:rPr lang="en-US" altLang="ko-KR" sz="1200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quality 2x</a:t>
                      </a:r>
                      <a:endParaRPr lang="en-US" altLang="ko-KR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55933"/>
                  </a:ext>
                </a:extLst>
              </a:tr>
              <a:tr h="522108"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Tele1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50MP OIS F3.4, 5x optical zoom,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Optical</a:t>
                      </a:r>
                      <a:r>
                        <a:rPr lang="en-US" altLang="ko-KR" sz="1200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quality 10x</a:t>
                      </a:r>
                      <a:endParaRPr lang="en-US" altLang="ko-KR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10MP OIS F2.4, 3x optical zoom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10MP OIS F2.4, 3x optical zoom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27245"/>
                  </a:ext>
                </a:extLst>
              </a:tr>
              <a:tr h="522108"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Tele2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10MP OIS F2.4, 3x optical zoom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1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723847"/>
                  </a:ext>
                </a:extLst>
              </a:tr>
              <a:tr h="268247"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Depth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Laser AF sensor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1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163049"/>
                  </a:ext>
                </a:extLst>
              </a:tr>
              <a:tr h="327895"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Front 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Camera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12MP F2.2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12MP F2.2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12MP F2.2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590919"/>
                  </a:ext>
                </a:extLst>
              </a:tr>
              <a:tr h="284446">
                <a:tc rowSpan="2" gridSpan="2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Performance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Snapdragon 8 Gen 3 for Galaxy</a:t>
                      </a:r>
                      <a:r>
                        <a:rPr lang="sv-SE" altLang="ko-KR" sz="1200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sv-SE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(4</a:t>
                      </a: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nm)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Snapdragon 8 Gen 3 for Galaxy/ </a:t>
                      </a:r>
                      <a:endParaRPr lang="en-US" altLang="ko-KR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Exynos2400 for Galaxy (4nm)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Snapdragon 8 Gen 3 for Galaxy/ </a:t>
                      </a:r>
                      <a:endParaRPr lang="en-US" altLang="ko-KR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31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Exynos2400 for Galaxy (4nm)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60775"/>
                  </a:ext>
                </a:extLst>
              </a:tr>
              <a:tr h="522108">
                <a:tc gridSpan="2" vMerge="1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Memory: 12 GB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Storage: 256/512 GB, 1 TB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Memory: 12 GB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Storage: 256/512 GB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31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Memory: 8 GB</a:t>
                      </a:r>
                    </a:p>
                    <a:p>
                      <a:pPr marL="0" marR="0" lvl="0" indent="0" algn="l" defTabSz="914331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Storage: 128/256/512 GB</a:t>
                      </a: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771219"/>
                  </a:ext>
                </a:extLst>
              </a:tr>
              <a:tr h="759769"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Battery(Typical)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5,000mAh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Wire/Wireless Charging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Wireless </a:t>
                      </a:r>
                      <a:r>
                        <a:rPr lang="en-US" altLang="ko-KR" sz="12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PowerShare</a:t>
                      </a:r>
                      <a:endParaRPr lang="en-US" altLang="ko-KR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4,900mAh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Wire/Wireless Charging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Wireless </a:t>
                      </a:r>
                      <a:r>
                        <a:rPr lang="en-US" altLang="ko-KR" sz="12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PowerShare</a:t>
                      </a:r>
                      <a:endParaRPr lang="en-US" altLang="ko-KR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4,000mAh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Wire/Wireless Charging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Wireless </a:t>
                      </a:r>
                      <a:r>
                        <a:rPr lang="en-US" altLang="ko-KR" sz="12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PowerShare</a:t>
                      </a:r>
                      <a:endParaRPr lang="en-US" altLang="ko-KR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8000" marR="78000" marT="18000" marB="180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26835"/>
                  </a:ext>
                </a:extLst>
              </a:tr>
            </a:tbl>
          </a:graphicData>
        </a:graphic>
      </p:graphicFrame>
      <p:sp>
        <p:nvSpPr>
          <p:cNvPr id="8" name="직사각형 8"/>
          <p:cNvSpPr/>
          <p:nvPr/>
        </p:nvSpPr>
        <p:spPr>
          <a:xfrm>
            <a:off x="155564" y="6526708"/>
            <a:ext cx="8237127" cy="3231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u="sng" dirty="0">
                <a:solidFill>
                  <a:srgbClr val="0000FF"/>
                </a:solidFill>
                <a:latin typeface="+mn-ea"/>
              </a:rPr>
              <a:t>※ Some of specific option or availability may vary by model code, region or country, carrier and SW version</a:t>
            </a:r>
            <a:endParaRPr lang="ko-KR" altLang="en-US" sz="1000" b="1" u="sng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9366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ปากกา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 Pen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ของ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S24 Ultra 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มีแบตเตอรี่ภายในหรือไม่ ชาร์จไฟอย่างไร และสามารถใช้งานได้นานเท่าใดเมื่อชาร์จเต็มแล้ว?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แบตเตอรี่ภายใน: 0.35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mAh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วิธีการชาร์จ : ชาร์จโดยเสียบ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 Pen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เข้ากับอุปกรณ์ (ระยะเวลาชาร์จ 7 นาที)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Air Action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สามารถใช้งานได้ต่อเนื่อง 30 นาที โดยมีเวลาสแตนด์บาย 24 ชั่วโมง (แบบเดียวกับ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S23U)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*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อาจแตกต่างกันไปขึ้นอยู่กับสภาพแวดล้อมการใช้งาน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ปากกา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 Pen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ของ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S24 Ultra 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มีแบตเตอรี่ภายในหรือไม่ ชาร์จไฟอย่างไร และสามารถใช้งานได้นานเท่าใดเมื่อชาร์จเต็มแล้ว?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45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อะไรที่มีการเปลี่ยนแปลงไปสำหรับ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Note?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1. การแก้ไขลายมือ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สามารถเพิ่มบรรทัดฐานการเขียนด้วยลายมือและการแก้ไขช่วงคำที่เท่ากัน, การแก้ไขช่วงบรรทัดที่เท่ากัน, การแก้ไขการเขียนด้วยลายมือที่ยื่นออกมาได้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2. การจัดรูปแบบอัตโนมัติ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จัดระเบียบอย่างมีประสิทธิภาพด้วยรูปแบบที่ปรับให้เหมาะสมตามประเภทเนื้อหา (บันทึกช่วยจำ กำหนดการ นาที)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วิธีการเขียน: ข้อความ/ลายมือ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3. การสร้างหน้าปก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สร้างหน้าปกพร้อมชื่อเรื่องและสรุปเนื้อหาบันทึกโดยการวิเคราะห์บันทึกและจำแนกหมวดหมู่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อะไรที่มีการเปลี่ยนแปลงไปสำหรับ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47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อะไรคือจุดใหม่และที่ได้รับการปรับปรุงในกลุ่มผลิตภัณฑ์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APS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เมื่อเปรียบเทียบกับรุ่นก่อนหน้า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1. Standing Grip Case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การออกแบบ : การออกแบบใหม่ที่ไม่เพียงแต่ให้การยึดเกาะเท่านั้น แต่ยังรวมถึงฟังก์ชันการยืนด้วย (ฟังก์ชันด้ามจับเคส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S23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เท่านั้น)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ด้ามจับ : ให้การยึดเกาะของวัสดุซิลิโคนอ่อนนุ่ม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เป็นมิตรกับสิ่งแวดล้อม: ใช้วัสดุ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PCM PC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รีไซเคิล 50% (เคส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S23 PCM 20%)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2. Smart View Wallet Case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เป็นมิตรกับสิ่งแวดล้อม: ใช้วัสดุ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PCM PC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รีไซเคิล 50% (เคส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S23 PCM 20%), BIO TPU 20%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จากข้าวโพด)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Silicone Case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การป้องกัน : เสริมความทนทานด้วยการเสริมความหนาของผนังด้านซ้ายและขวา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เป็นมิตรกับสิ่งแวดล้อม: ใช้วัสดุ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PCM PC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รีไซเคิล 50% (เคส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S23 PCM 20%), BIO TPU 20%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จากข้าวโพด)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Clear Gadget Case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การออกแบบ : การออกแบบเพรียวบางพร้อมที่จับอุปกรณ์แบบกด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เป็นมิตรกับสิ่งแวดล้อม: ใช้วัสดุ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PCM PC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รีไซเคิล 50% (เคส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S23 PCM 20%), PET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รีไซเคิล 100% (สายรัด) / 50%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BIO TPU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ปุ่มด้านข้าง)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Suit Case (New)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การออกแบบ: ซิงค์หน้าจอล็อคและ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โดยอัตโนมัติ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การปรับแต่ง : ปรับแต่งโทรศัพท์ของคุณให้เหมาะกับสไตล์ของคุณด้วยการ์ดโต้ตอบต่างๆ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Open Eco System 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เข้ากันได้กับการ์ดความร่วมมือ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SMAPP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ต่างๆ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Anti-Reflecting Screen Protector (New)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ตัวป้องกันหน้าจอป้องกันแสงสะท้อน (ใหม่)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ทัศนวิสัยที่ดีขึ้น: หน้าจอที่ชัดเจนแม้ในสภาพแวดล้อมกลางแจ้งที่มีแสงแดดจ้าหรือภายใต้แสงสว่างจ้า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การป้องกันหน้าจอ: ป้องกันรอยขีดข่วน ฝุ่น และลายนิ้วมือในชีวิตประจำวัน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เพิ่มประสิทธิภาพ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Galaxy: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มีลายนิ้วมือแบบอัลตราโซนิก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อะไรคือจุดใหม่และที่ได้รับการปรับปรุงในกลุ่มผลิตภัณฑ์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APS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เมื่อเปรียบเทียบกับรุ่นก่อนหน้า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23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ประเภทเคสเฉพาะมีอะไรบ้าง?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1) S24 series Cases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- Standing Grip Case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- Smart View Wallet Case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Slicone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Case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- Clear Gadget Case 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- Suit Case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2) AR Screen protector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ประเภทเคสเฉพาะมีอะไรบ้าง?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234" y="1674698"/>
            <a:ext cx="6723966" cy="247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09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Q1)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การรีเซ็ตด้วยคุณสมบัติการล็อกหน้าจอก่อนหน้าคืออะไร ฉันจะใช้มันได้อย่างไร?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Q2)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ฉันลืมข้อมูล 3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P (PIN,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ที่ถูกตั้งค่าใหม่สำหรับการล็อคหน้าจอ ฉันจะปลดล็อคอุปกรณ์ได้อย่างไร?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เมื่อคุณทำ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ปัจจุบันหาย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ซึ่งตั้งค่าใหม่สำหรับการล็อคหน้าจอ คุณสามารถใช้ข้อมูล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(PIN,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ที่ตั้งไว้ก่อนหน้านี้เพื่อปลดล็อคอุปกรณ์ในกรณีที่ตั้งค่า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ใหม่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รหัสผ่าน) , รูปแบบ) ภายใน 72 ชั่วโมง บนอุปกรณ์ที่ติดตั้งเวอร์ชัน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One UI 6.1 SW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หากคุณลองและล้มเหลว 5 ครั้งเมื่อป้อนข้อมูล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(PIN,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ที่คุณจำได้หรืออะไรก็ตาม จะมีการแสดงเมนู 'รีเซ็ตด้วยการล็อคหน้าจอก่อนหน้า' บนหน้าจอล็อค จากนั้นคุณสามารถใช้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ที่ตั้งไว้ก่อนหน้านี้ (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ภายใน 72 ชั่วโมงหลังจากตั้งค่าด้วย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ใหม่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และจะมีหน้าจอเมนูให้ตั้งค่า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ใหม่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คุณสมบัตินี้สามารถใช้งานได้ภายใน 72 ชั่วโมงหลังจากตั้งค่า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ใหม่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บนอุปกรณ์ และหากตั้งค่าการล็อคหน้าจอด้วยประเภทไบโอเมตริกซ์เท่านั้น (ไม่ได้ตั้งค่าสำหรับประเภท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คุณสมบัตินี้จะไม่สามารถใช้ได้ .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[เงื่อนไขเบื้องต้นในการใช้]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- ตั้งค่า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ใหม่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โดยมีหรือไม่มีประเภทไบโอเมตริกซ์ และภายใน 72 ชั่วโมง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- เมื่อทราบ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ที่ตั้งไว้ก่อนหน้านี้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- หาก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ก่อนหน้า (ไม่ได้เลือกสำหรับ 'ลบ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ก่อนหน้าตอนนี้') จะถูกบันทึกเมื่อมีการตั้งค่า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ใหม่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หากต้องการใช้คุณสมบัตินี้ คุณควรยกเลิกการเลือกตัวเลือก "ลบ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ก่อนหน้าทันที" บนหน้าจอการแจ้งเตือนเมื่อคุณตั้งค่าใหม่หรือเปลี่ยนประเภท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(PIN,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ไปเป็นประเภทอื่นและลืม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(PIN,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☞ หน้าจอการแจ้งเตือนมีให้ 3 ครั้งในตอนแรก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เมื่อคุณยกเลิกการเลือกตัวเลือกนี้ คุณสามารถลบ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ก่อนหน้า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ได้ในภายหลังในเมนูการตั้งค่าล็อคที่ปลอดภัย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[เกี่ยวกับคุณสมบัติ 'รีเซ็ตด้วยการล็อคหน้าจอก่อนหน้า'] (1/6)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571013" y="728369"/>
            <a:ext cx="4296885" cy="280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>
                <a:solidFill>
                  <a:schemeClr val="tx1"/>
                </a:solidFill>
              </a:rPr>
              <a:t>Affected models : Galaxy S24 series after SW update or Other models installed with One UI 6.1 SW version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7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Q1)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การรีเซ็ตด้วยคุณสมบัติการล็อกหน้าจอก่อนหน้าคืออะไร ฉันจะใช้มันได้อย่างไร?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Q2)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ฉันลืมข้อมูล 3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P (PIN,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ที่ถูกตั้งค่าใหม่สำหรับการล็อคหน้าจอ ฉันจะปลดล็อคอุปกรณ์ได้อย่างไร?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คำถามที่ 1) การรีเซ็ตด้วยคุณสมบัติการล็อกหน้าจอก่อนหน้าคืออะไร ฉันจะใช้มันได้อย่างไร?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คำถามที่ 2) ฉันลืมข้อมูล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(PIN,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ที่ถูกตั้งค่าใหม่สำหรับการล็อคหน้าจอ ฉันจะปลดล็อคอุปกรณ์ได้อย่างไร?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[รุ่นที่ได้รับผลกระทบ]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Galaxy S24 series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หลังจากอัพเดต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SW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หรือรุ่นอื่น ๆ ที่ติดตั้งเวอร์ชัน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One UI 6.1 SW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วิธีใช้การรีเซ็ตด้วยคุณสมบัติการล็อคหน้าจอก่อนหน้า]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- พยายามและล้มเหลวในการป้อน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(PIN,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5 ครั้ง &gt; ที่แสดง ป้อนเมนู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ก่อนหน้าของคุณ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&gt; ป้อน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ก่อนหน้า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คุณสมบัตินี้สามารถใช้งานได้ภายใน 72 ชั่วโมงหลังจากตั้งค่า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ใหม่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บนอุปกรณ์เท่านั้น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[เกี่ยวกับคุณสมบัติ 'รีเซ็ตด้วยการล็อคหน้าจอก่อนหน้า'] (2/6)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571013" y="728369"/>
            <a:ext cx="4296885" cy="280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>
                <a:solidFill>
                  <a:schemeClr val="tx1"/>
                </a:solidFill>
              </a:rPr>
              <a:t>Affected models : Galaxy S24 series after SW update or Other models installed with One UI 6.1 SW version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455" y="3381375"/>
            <a:ext cx="1648660" cy="3325623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8001000" y="4362450"/>
            <a:ext cx="1056719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8705" y="4548959"/>
            <a:ext cx="2254066" cy="169054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4460" y="4548959"/>
            <a:ext cx="2254066" cy="1690549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/>
        </p:nvSpPr>
        <p:spPr>
          <a:xfrm>
            <a:off x="2495237" y="4958461"/>
            <a:ext cx="743263" cy="2136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966949" y="6552836"/>
            <a:ext cx="37946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After 5 times failed, you can see ‘Enter your previous PIN’ menu</a:t>
            </a:r>
            <a:endParaRPr lang="ko-KR" altLang="en-US" sz="1000" dirty="0"/>
          </a:p>
        </p:txBody>
      </p:sp>
      <p:sp>
        <p:nvSpPr>
          <p:cNvPr id="14" name="오른쪽 화살표 13"/>
          <p:cNvSpPr/>
          <p:nvPr/>
        </p:nvSpPr>
        <p:spPr>
          <a:xfrm>
            <a:off x="3737243" y="5133975"/>
            <a:ext cx="225157" cy="66675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/>
          <p:cNvGrpSpPr/>
          <p:nvPr/>
        </p:nvGrpSpPr>
        <p:grpSpPr>
          <a:xfrm>
            <a:off x="2988674" y="4976693"/>
            <a:ext cx="517791" cy="579985"/>
            <a:chOff x="2016144" y="4665365"/>
            <a:chExt cx="867756" cy="971986"/>
          </a:xfrm>
        </p:grpSpPr>
        <p:sp>
          <p:nvSpPr>
            <p:cNvPr id="16" name="타원 15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7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72801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คำถามที่ 1) การรีเซ็ตด้วยคุณสมบัติการล็อกหน้าจอก่อนหน้าคืออะไร ฉันจะใช้มันได้อย่างไร?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คำถามที่ 2) ฉันลืมข้อมูล 3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P (PIN,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ที่ถูกตั้งค่าใหม่สำหรับการล็อคหน้าจอ ฉันจะปลดล็อคอุปกรณ์ได้อย่างไร?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[วิธีการตั้งค่าและลบตัวเลือกเกี่ยวกับตัวเลือกลบ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ก่อนหน้าตอนนี้และใหม่กว่า]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&lt;ลบ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ก่อนหน้าทันที&gt; : หน้าจอที่แสดงเมื่อมีการตั้งค่า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ใหม่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① ไม่ได้เลือก : เพื่อบันทึก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ก่อนหน้า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เป็นเวลา 72 ชั่วโมง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② เลือก : เพื่อลบ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ก่อนหน้า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&lt;ลบ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ก่อนหน้า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รูปแบบ)&gt; : การตั้งค่า &gt; หน้าจอล็อคและ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การตั้งค่าล็อคที่ปลอดภัย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 ลบ : เพื่อลบ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ก่อนหน้าที่บันทึกไว้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เป็นเวลา 72 ชั่วโมง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[เกี่ยวกับคุณสมบัติ 'รีเซ็ตด้วยการล็อคหน้าจอก่อนหน้า'] (3/6)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571013" y="728369"/>
            <a:ext cx="4296885" cy="280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>
                <a:solidFill>
                  <a:schemeClr val="tx1"/>
                </a:solidFill>
              </a:rPr>
              <a:t>Affected models : Galaxy S24 series after SW update or Other models installed with One UI 6.1 SW version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82" y="4087837"/>
            <a:ext cx="1234078" cy="267383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82" y="4087837"/>
            <a:ext cx="1234078" cy="267383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57" y="4087837"/>
            <a:ext cx="1234078" cy="2673835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/>
        </p:nvSpPr>
        <p:spPr>
          <a:xfrm>
            <a:off x="4457750" y="4800600"/>
            <a:ext cx="954239" cy="2000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4436045" y="5159483"/>
            <a:ext cx="12159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should be unselected to use the feature</a:t>
            </a:r>
            <a:endParaRPr lang="ko-KR" altLang="en-US" sz="1000" dirty="0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6248496" y="6134100"/>
            <a:ext cx="1203714" cy="4000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화살표 연결선 14"/>
          <p:cNvCxnSpPr>
            <a:stCxn id="13" idx="3"/>
          </p:cNvCxnSpPr>
          <p:nvPr/>
        </p:nvCxnSpPr>
        <p:spPr>
          <a:xfrm>
            <a:off x="7452210" y="6334125"/>
            <a:ext cx="776279" cy="1188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모서리가 둥근 직사각형 15"/>
          <p:cNvSpPr/>
          <p:nvPr/>
        </p:nvSpPr>
        <p:spPr>
          <a:xfrm>
            <a:off x="8228489" y="6293548"/>
            <a:ext cx="552785" cy="24060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7664273" y="5138247"/>
            <a:ext cx="121594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You can delete saved previous 3P in the settings menu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296519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Q3)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ฉันลืมข้อมูล 3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P (PIN,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ที่ถูกตั้งค่าใหม่สำหรับการล็อคหน้าจอ และจะแสดงเมนู "รีเซ็ตด้วยการล็อกหน้าจอก่อนหน้า" หลังจากลองและล้มเหลว 5 ครั้ง แต่ฉันลืม 3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ก่อนหน้าด้วย (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PIN,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ฉันจะปลดล็อคอุปกรณ์ได้อย่างไร?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Q4)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ฉันลืมข้อมูล 3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P (PIN,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ที่เพิ่งตั้งค่าบนอุปกรณ์ และผ่านไปแล้ว 72 ชั่วโมง ฉันจะปลดล็อคอุปกรณ์ได้อย่างไร?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คุณสามารถได้รับการรองรับการรีเซ็ตเป็นค่าเริ่มต้นจากโรงงานจากศูนย์บริการหลังจากระบุตัวตนแล้ว อย่างไรก็ตาม ข้อมูลผู้ใช้ทั้งหมดบนอุปกรณ์จะถูกลบหลังจากการรีเซ็ตเป็นค่าจากโรงงาน ดังนั้น โปรดสำรองข้อมูลผู้ใช้ทั้งหมดบนอุปกรณ์บ่อยๆ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เมื่อได้รับการสนับสนุนจากศูนย์บริการสำหรับการรีเซ็ตเป็นค่าจากโรงงาน คุณอาจต้องส่งหรือพิสูจน์ตัวตนของคุณ การยืนยันการสมัครสมาชิกของผู้ให้บริการ ใบรับรองบางส่วนเพื่อเป็นหลักฐานในกรณีของผู้เยาว์ ตัวแทน ฯลฯ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[เกี่ยวกับคุณสมบัติ 'รีเซ็ตด้วยการล็อคหน้าจอก่อนหน้า'] (4/6)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571013" y="1614194"/>
            <a:ext cx="4296885" cy="280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>
                <a:solidFill>
                  <a:schemeClr val="tx1"/>
                </a:solidFill>
              </a:rPr>
              <a:t>Affected models : Galaxy S24 series after SW update or Other models installed with One UI 6.1 SW version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50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Q5: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ฉันไม่เห็นเมนู "รีเซ็ตด้วยการล็อกหน้าจอก่อนหน้า" บนหน้าจอล็อก ฉันควรทำอย่างไร?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ตอบ: เพื่อความปลอดภัยและความเป็นส่วนตัวของข้อมูลส่วนบุคคลบนอุปกรณ์ 3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 (PIN,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รหัสผ่าน, รูปแบบ) จะถูกเก็บไว้เพียง 72 ชั่วโมงเท่านั้นหลังจากผ่านไป 72 ชั่วโมง เมนูของฟีเจอร์ "รีเซ็ตด้วยการล็อกหน้าจอก่อนหน้า" จะไม่แสดงอีกต่อไปหากคุณต้องการรับการสนับสนุนสำหรับการรีเซ็ตเป็นค่าจากโรงงาน คุณสามารถติดต่อหรือไปที่ศูนย์บริการที่รองรับหลังจากตรวจสอบด้วยบัตรประจำตัวแล้ว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เมื่อได้รับการสนับสนุนจากศูนย์บริการสำหรับการรีเซ็ตเป็นค่าจากโรงงาน คุณอาจต้องส่งหรือพิสูจน์ตัวตนของคุณ การยืนยันการสมัครสมาชิกของผู้ให้บริการ ใบรับรองบางส่วนเพื่อเป็นหลักฐานในกรณีของผู้เยาว์ ตัวแทน ฯลฯ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[เกี่ยวกับคุณสมบัติ 'รีเซ็ตด้วยการล็อคหน้าจอก่อนหน้า'] (5/6)</a:t>
            </a:r>
            <a:endParaRPr lang="en-US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571013" y="1004594"/>
            <a:ext cx="4296885" cy="280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>
                <a:solidFill>
                  <a:schemeClr val="tx1"/>
                </a:solidFill>
              </a:rPr>
              <a:t>Affected models : Galaxy S24 series after SW update or Other models installed with One UI 6.1 SW version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8230" y="4329884"/>
            <a:ext cx="2254066" cy="169054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3985" y="4329884"/>
            <a:ext cx="2254066" cy="1690549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2504762" y="4739386"/>
            <a:ext cx="743263" cy="2136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976474" y="6333761"/>
            <a:ext cx="37946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After 5 times failed, you can see ‘Enter your previous PIN’ menu</a:t>
            </a:r>
            <a:endParaRPr lang="ko-KR" altLang="en-US" sz="1000" dirty="0"/>
          </a:p>
        </p:txBody>
      </p:sp>
      <p:sp>
        <p:nvSpPr>
          <p:cNvPr id="15" name="오른쪽 화살표 14"/>
          <p:cNvSpPr/>
          <p:nvPr/>
        </p:nvSpPr>
        <p:spPr>
          <a:xfrm>
            <a:off x="3746768" y="4914900"/>
            <a:ext cx="225157" cy="66675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2998199" y="4757618"/>
            <a:ext cx="517791" cy="579985"/>
            <a:chOff x="2016144" y="4665365"/>
            <a:chExt cx="867756" cy="971986"/>
          </a:xfrm>
        </p:grpSpPr>
        <p:sp>
          <p:nvSpPr>
            <p:cNvPr id="17" name="타원 16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280" y="3371850"/>
            <a:ext cx="1648660" cy="3325623"/>
          </a:xfrm>
          <a:prstGeom prst="rect">
            <a:avLst/>
          </a:prstGeom>
        </p:spPr>
      </p:pic>
      <p:sp>
        <p:nvSpPr>
          <p:cNvPr id="20" name="모서리가 둥근 직사각형 19"/>
          <p:cNvSpPr/>
          <p:nvPr/>
        </p:nvSpPr>
        <p:spPr>
          <a:xfrm>
            <a:off x="7362825" y="4352925"/>
            <a:ext cx="1056719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96334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Q6: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ฉันสามารถรับการสนับสนุนในการปลดล็อคอุปกรณ์โดยไม่ต้องลบข้อมูลผู้ใช้ในศูนย์บริการได้หรือไม่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ตอบ: โปรดเข้าใจว่าในศูนย์บริการจะไม่สามารถปลดล็อคอุปกรณ์โดยไม่ลบข้อมูลผู้ใช้ได้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ควรทำการรีเซ็ตเป็นค่าเริ่มต้นจากโรงงานเพื่อปลดล็อคอุปกรณ์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[เกี่ยวกับคุณสมบัติ 'รีเซ็ตด้วยการล็อคหน้าจอก่อนหน้า'] (6/6)</a:t>
            </a:r>
            <a:endParaRPr lang="en-US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571013" y="1004594"/>
            <a:ext cx="4296885" cy="2806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>
                <a:solidFill>
                  <a:schemeClr val="tx1"/>
                </a:solidFill>
              </a:rPr>
              <a:t>Affected models : Galaxy S24 series after SW update or Other models installed with One UI 6.1 SW version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75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FAQ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767696" y="2780928"/>
            <a:ext cx="8190910" cy="699224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ko-KR" sz="3000" dirty="0">
                <a:latin typeface="Arial" panose="020B0604020202020204" pitchFamily="34" charset="0"/>
                <a:cs typeface="Arial" panose="020B0604020202020204" pitchFamily="34" charset="0"/>
              </a:rPr>
              <a:t> FAQ</a:t>
            </a:r>
          </a:p>
        </p:txBody>
      </p:sp>
    </p:spTree>
    <p:extLst>
      <p:ext uri="{BB962C8B-B14F-4D97-AF65-F5344CB8AC3E}">
        <p14:creationId xmlns:p14="http://schemas.microsoft.com/office/powerpoint/2010/main" val="1795277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ฉันไม่เห็นเมนู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Super Slow-</a:t>
            </a:r>
            <a:r>
              <a:rPr lang="en-US" altLang="ko-K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บนตัวเลือกกล้อง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เพื่อการใช้งานโหมดสโลว์โมชั่นและซูเปอร์สโลว์โมชั่นได้ดียิ่งขึ้น ทั้งสองโหมดจะรวมอยู่ในเมนูสโลว์โมชั่น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ลบโหมด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Super Slow-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ที่จำกัดเวลาในการถ่ายภาพ (0.5 วินาที) แล้ว มีการเพิ่มการตั้งค่าความละเอียดและความเร็ว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UHD120, FHD240, FHD120)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ในแบบสโลว์โมชัน เพื่อให้ถ่ายภาพได้โดยไม่จำกัดเวลา คุณสามารถเลือกตัวเลือกตัวแปรสำหรับความละเอียดและ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FPS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และคุณสามารถปรับความเร็ว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fps)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ของไฟล์วิดีโอด้วยตัวเลือกตัวแปรในเมนูแก้ไข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ตัวเลือก 'ปรับความเร็ว' สามารถดูได้ในเมนูแก้ไขเมื่อวิดีโอถูกบันทึกในโหมดปกติ (วิดีโอที่บันทึกในแบบสโลว์โมชั่นแสดง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fps)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เส้นทางสำหรับตัวเลือก : กล้อง &gt; เพิ่มเติม &gt; สโลว์โมชั่น &gt; เลือกความละเอียดและ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FPS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ที่ด้านขวาของหน้าจอด้านบน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*เส้นทางสำหรับการแก้ไข : แอปแกลเลอรี &gt; เลือกไฟล์วิดีโอ &gt; แก้ไข &gt; ปรับความเร็ว &gt; เลือกตัวเลือกความเร็วเพื่อแก้ไข &gt; บันทึก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ฉันไม่เห็นเมนู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 Slow-</a:t>
            </a:r>
            <a:r>
              <a:rPr lang="en-GB" altLang="ko-KR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บนตัวเลือกกล้อง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18" y="3492479"/>
            <a:ext cx="1441271" cy="312275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8" y="3492479"/>
            <a:ext cx="1456207" cy="312275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687" y="3492479"/>
            <a:ext cx="1441271" cy="3122754"/>
          </a:xfrm>
          <a:prstGeom prst="rect">
            <a:avLst/>
          </a:prstGeom>
        </p:spPr>
      </p:pic>
      <p:sp>
        <p:nvSpPr>
          <p:cNvPr id="13" name="오른쪽 화살표 12"/>
          <p:cNvSpPr/>
          <p:nvPr/>
        </p:nvSpPr>
        <p:spPr>
          <a:xfrm>
            <a:off x="1627020" y="4705019"/>
            <a:ext cx="263308" cy="69767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371773" y="3234530"/>
            <a:ext cx="1056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One UI 5.1.1</a:t>
            </a:r>
            <a:endParaRPr lang="ko-KR" altLang="en-US" sz="1200" dirty="0"/>
          </a:p>
        </p:txBody>
      </p:sp>
      <p:sp>
        <p:nvSpPr>
          <p:cNvPr id="15" name="직사각형 14"/>
          <p:cNvSpPr/>
          <p:nvPr/>
        </p:nvSpPr>
        <p:spPr>
          <a:xfrm>
            <a:off x="3184114" y="3234530"/>
            <a:ext cx="928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One UI 6.1</a:t>
            </a:r>
            <a:endParaRPr lang="ko-KR" altLang="en-US" sz="1200" dirty="0"/>
          </a:p>
        </p:txBody>
      </p:sp>
      <p:sp>
        <p:nvSpPr>
          <p:cNvPr id="16" name="순서도: 가산 접합 15"/>
          <p:cNvSpPr/>
          <p:nvPr/>
        </p:nvSpPr>
        <p:spPr>
          <a:xfrm>
            <a:off x="212618" y="4849582"/>
            <a:ext cx="417743" cy="417743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2859092" y="4496147"/>
            <a:ext cx="417743" cy="4177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4796263" y="3533929"/>
            <a:ext cx="332513" cy="332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화살표 연결선 21"/>
          <p:cNvCxnSpPr>
            <a:stCxn id="20" idx="2"/>
          </p:cNvCxnSpPr>
          <p:nvPr/>
        </p:nvCxnSpPr>
        <p:spPr>
          <a:xfrm flipH="1">
            <a:off x="4549725" y="3700186"/>
            <a:ext cx="246538" cy="166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모서리가 둥근 직사각형 24"/>
          <p:cNvSpPr/>
          <p:nvPr/>
        </p:nvSpPr>
        <p:spPr>
          <a:xfrm>
            <a:off x="3718940" y="3895017"/>
            <a:ext cx="1343161" cy="5227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3355363" y="6623172"/>
            <a:ext cx="12346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Slow motion menu</a:t>
            </a:r>
            <a:endParaRPr lang="ko-KR" altLang="en-US" sz="10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57"/>
          <a:stretch/>
        </p:blipFill>
        <p:spPr>
          <a:xfrm>
            <a:off x="5289597" y="3949590"/>
            <a:ext cx="1746848" cy="11408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7"/>
          <a:stretch/>
        </p:blipFill>
        <p:spPr>
          <a:xfrm>
            <a:off x="7240035" y="5346621"/>
            <a:ext cx="1703939" cy="128746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2"/>
          <a:stretch/>
        </p:blipFill>
        <p:spPr>
          <a:xfrm>
            <a:off x="7240036" y="3960687"/>
            <a:ext cx="1703939" cy="1308327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5749146" y="3648796"/>
            <a:ext cx="7088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Video file</a:t>
            </a:r>
            <a:endParaRPr lang="ko-KR" altLang="en-US" sz="1000" dirty="0"/>
          </a:p>
        </p:txBody>
      </p:sp>
      <p:sp>
        <p:nvSpPr>
          <p:cNvPr id="24" name="타원 23"/>
          <p:cNvSpPr/>
          <p:nvPr/>
        </p:nvSpPr>
        <p:spPr>
          <a:xfrm>
            <a:off x="5671360" y="4578520"/>
            <a:ext cx="294006" cy="2940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7643035" y="4129169"/>
            <a:ext cx="294006" cy="2940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모서리가 둥근 직사각형 26"/>
          <p:cNvSpPr/>
          <p:nvPr/>
        </p:nvSpPr>
        <p:spPr>
          <a:xfrm>
            <a:off x="7240035" y="5509490"/>
            <a:ext cx="1084815" cy="2055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4" t="74024" r="35920" b="20684"/>
          <a:stretch/>
        </p:blipFill>
        <p:spPr>
          <a:xfrm>
            <a:off x="9121940" y="4129169"/>
            <a:ext cx="621774" cy="241801"/>
          </a:xfrm>
          <a:prstGeom prst="rect">
            <a:avLst/>
          </a:prstGeom>
        </p:spPr>
      </p:pic>
      <p:cxnSp>
        <p:nvCxnSpPr>
          <p:cNvPr id="29" name="직선 화살표 연결선 28"/>
          <p:cNvCxnSpPr>
            <a:endCxn id="28" idx="1"/>
          </p:cNvCxnSpPr>
          <p:nvPr/>
        </p:nvCxnSpPr>
        <p:spPr>
          <a:xfrm flipV="1">
            <a:off x="7946111" y="4250070"/>
            <a:ext cx="1175829" cy="261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/>
          <p:cNvSpPr/>
          <p:nvPr/>
        </p:nvSpPr>
        <p:spPr>
          <a:xfrm>
            <a:off x="9051513" y="4442065"/>
            <a:ext cx="8163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It shows in case of recording in normal video mode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038032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ฉันไม่เห็นเมนูมุมมองของผู้กำกับ (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Director’s view)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บนตัวเลือกกล้อง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เพื่อการใช้ประโยชน์ที่ดีขึ้นและการตั้งชื่อ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Director’s view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อย่างเข้าใจง่าย ชื่อเมนูจึงเปลี่ยนเป็นการบันทึกแบบคู่และขยายตัวเลือกต่างๆ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 ตัวเลือก 1 :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FHD30fps → FHD/UHD30fps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ตัวเลือก 2 : กล้องหน้า+หลัง → หน้า+หลัง, กล้องหลัง+หลัง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*เส้นทาง : กล้อง &gt; เพิ่มเติม &gt; การบันทึกแบบคู่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818493"/>
              </p:ext>
            </p:extLst>
          </p:nvPr>
        </p:nvGraphicFramePr>
        <p:xfrm>
          <a:off x="83799" y="2743765"/>
          <a:ext cx="8898276" cy="4009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9138">
                  <a:extLst>
                    <a:ext uri="{9D8B030D-6E8A-4147-A177-3AD203B41FA5}">
                      <a16:colId xmlns:a16="http://schemas.microsoft.com/office/drawing/2014/main" val="2750472806"/>
                    </a:ext>
                  </a:extLst>
                </a:gridCol>
                <a:gridCol w="4449138">
                  <a:extLst>
                    <a:ext uri="{9D8B030D-6E8A-4147-A177-3AD203B41FA5}">
                      <a16:colId xmlns:a16="http://schemas.microsoft.com/office/drawing/2014/main" val="7990924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S23 series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S24 series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211289"/>
                  </a:ext>
                </a:extLst>
              </a:tr>
              <a:tr h="373514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654138"/>
                  </a:ext>
                </a:extLst>
              </a:tr>
            </a:tbl>
          </a:graphicData>
        </a:graphic>
      </p:graphicFrame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ฉันไม่เห็นเมนูมุมมองของผู้กำกับ (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Director’s view)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บนตัวเลือกกล้อง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9" y="3077532"/>
            <a:ext cx="1686058" cy="36156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59" y="3077532"/>
            <a:ext cx="1686058" cy="361565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97" y="3077532"/>
            <a:ext cx="1668765" cy="361565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22" y="3077532"/>
            <a:ext cx="1668765" cy="3615658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7246060" y="3150676"/>
            <a:ext cx="364415" cy="3164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6031813" y="4624390"/>
            <a:ext cx="521942" cy="521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순서도: 가산 접합 15"/>
          <p:cNvSpPr/>
          <p:nvPr/>
        </p:nvSpPr>
        <p:spPr>
          <a:xfrm>
            <a:off x="1086627" y="5084841"/>
            <a:ext cx="537742" cy="537742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49756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เมื่อถ่ายภาพด้วยกล้อง ระบบจะสั่งงานด้วยเสียงโดยอัตโนมัติแม้ว่าฉันไม่ได้ตั้งใจก็ตาม และแตกต่างจากรุ่นก่อนๆ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ตัวเลือกคำสั่งเสียงในเมนูกล้องจะเปลี่ยนเป็นเปิดตามค่าเริ่มต้น คุณสามารถปิดได้ในการตั้งค่ากล้อง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*การตั้งค่า : แอปกล้อง &gt; การตั้งค่า &gt; วิธีถ่ายภาพ &gt; ปิด 'คำสั่งเสียง'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เมื่อถ่ายภาพด้วยกล้อง ระบบจะสั่งงานด้วยเสียงโดยอัตโนมัติแม้ว่าฉันไม่ได้ตั้งใจก็ตาม และแตกต่างจากรุ่นก่อนๆ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29" y="2500123"/>
            <a:ext cx="1824404" cy="395287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04" y="2500123"/>
            <a:ext cx="1824404" cy="395287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03" y="2500123"/>
            <a:ext cx="1824404" cy="3952875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1037779" y="4207951"/>
            <a:ext cx="1770530" cy="2973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969841" y="3354203"/>
            <a:ext cx="1770530" cy="5034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오른쪽 화살표 11"/>
          <p:cNvSpPr/>
          <p:nvPr/>
        </p:nvSpPr>
        <p:spPr>
          <a:xfrm>
            <a:off x="5896788" y="4171950"/>
            <a:ext cx="323850" cy="66675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6365083" y="3354203"/>
            <a:ext cx="1770530" cy="5034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71618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ไม่มีเสียงขณะสแกนในแกลเลอรี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เสียงการสแกนจะถูกลบออกเมื่อทำงาน เนื่องจากคุณอาจคิดว่ามันไม่ทำงาน แต่ก็ไม่ใช่ข้อบกพร่อง คุณสามารถใช้มันด้วยความมั่นใจ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ไม่มีเสียงขณะสแกนในแกลเลอรี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" y="2514475"/>
            <a:ext cx="1859573" cy="402907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42" y="2514475"/>
            <a:ext cx="1859573" cy="402907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67" y="2514475"/>
            <a:ext cx="1859573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77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คุณลักษณะ 'หยุดการชาร์จ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ชั่วคราวเมื่อเล่นเกม' คืออะไร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คุณสมบัติ 'หยุดการชาร์จ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USB PD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จ่ายไฟ) ชั่วคราวเมื่อเล่นเกม' เป็นวิธีจ่ายไฟโดยตรงไปยังระบบบนโทรศัพท์โดยไม่ต้องใช้แบตเตอรี่ เมื่อเปิดใช้งานคุณสมบัตินี้ในเครื่องชาร์จ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PD (TA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ที่รองรับ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PPS*, 25W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หรือสูงกว่า) ที่เชื่อมต่อบนโทรศัพท์ระหว่างเล่นเกม พลังงานจะจ่ายจากเครื่องชาร์จไปยังระบบบนโทรศัพท์ และการชาร์จแบตเตอรี่จริงจะลดลง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ช่วยปรับปรุงปรากฏการณ์ของการลดลง/การควบคุมประสิทธิภาพเนื่องจากความร้อนของอุปกรณ์ และความเป็นไปได้ที่จะเสื่อมสภาพอายุการใช้งานที่เกิดจากการรักษาการชาร์จแบตเตอรี่อย่างต่อเนื่องในสถานการณ์ที่มีอุณหภูมิสู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สามารถเปิด/ปิดได้โดยตรงตามตัวเลือกของผู้ใช้ในการตั้งค่า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Game Booster</a:t>
            </a: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การตั้งค่า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: Gaming Hub app &gt; More &gt; Game Booster &gt; turn on ‘Pause USB PD charging when gaming’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[เงื่อนไขเบื้องต้นในการใช้งาน]  - เมื่อเชื่อมต่อเครื่องชาร์จ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PD (PPS*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รองรับ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TA, 25W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หรือสูงกว่า) เข้ากับอุปกรณ์ ตัวเลือกนี้จะเปิดใช้งานอย่างต่อเนื่องระหว่างเล่นเกม จากนั้นคุณสามารถเปิดใช้งานคุณสมบัตินี้ได้บนเมนู  - โหมดนี้จะเปิดใช้งานเฉพาะเมื่อแบตเตอรี่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SOC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สถานะการชาร์จ) ≥ 20 %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โหมด 'หยุดการชาร์จ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USB PD (Power Delivery)'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เป็นฟังก์ชันที่ทำงานเฉพาะระหว่างการเล่นเกมเท่านั้น และจะถูกปิดใช้งานและเปลี่ยนเป็นสถานะการชาร์จแบตเตอรี่เมื่ออุปกรณ์ทำงานอื่นนอกเหนือจากการเล่นเกม เช่น ปิดจอแสดงผล (เกมไม่ยุติ) / เปลี่ยนหน้าจอ ไปยังอีกเครื่องหนึ่ง) เชื่อมต่อกับ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Charger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ปกติหรือไม่ชาร์จ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PPS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แหล่งจ่ายไฟแบบตั้งโปรแกรมได้) :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PPS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เป็นมาตรฐานเทคโนโลยีการชาร์จเร็วขั้นสูงสำหรับอุปกรณ์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USB-C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ที่สามารถปรับแรงดันไฟฟ้าและกระแสไฟได้ด้วยการป้อนพลังงานสูงสุดโดยขึ้นอยู่กับสถานะการชาร์จของอุปกรณ์แบบเรียลไทม์     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- รองรับ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PPS TA = PD3.0↑ TA (PD 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การจ่ายพลังงาน)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[หยุดการชาร์จ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ชั่วคราว]</a:t>
            </a:r>
            <a:b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คุณลักษณะ 'หยุดการชาร์จ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ชั่วคราวเมื่อเล่นเกม' คืออะไร (1/2)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83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คุณลักษณะ 'หยุดการชาร์จ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ชั่วคราวเมื่อเล่นเกม' คืออะไร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การเข้าตั้งค่า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: Gaming Hub app &gt; More &gt; Game Booster &gt; turn on ‘Pause USB PD charging when gaming’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ข้อกำหนด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PD charger(PPS* supported TA, 25W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หรือสูงกว่า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) connection and Battery SOC(State of Charge) </a:t>
            </a: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20 %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[หยุดการชาร์จ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ชั่วคราว]</a:t>
            </a:r>
            <a:b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คุณลักษณะ 'หยุดการชาร์จ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ชั่วคราวเมื่อเล่นเกม' คืออะไร (2/2)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4" b="43624"/>
          <a:stretch/>
        </p:blipFill>
        <p:spPr>
          <a:xfrm>
            <a:off x="7488760" y="5131204"/>
            <a:ext cx="1587012" cy="7239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0" b="43069"/>
          <a:stretch/>
        </p:blipFill>
        <p:spPr>
          <a:xfrm>
            <a:off x="7467569" y="4063495"/>
            <a:ext cx="1587012" cy="762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41" y="3014473"/>
            <a:ext cx="1587012" cy="343852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66" y="3014473"/>
            <a:ext cx="1587012" cy="343852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66" y="3014473"/>
            <a:ext cx="1587012" cy="343852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1" y="3014473"/>
            <a:ext cx="1587012" cy="3438525"/>
          </a:xfrm>
          <a:prstGeom prst="rect">
            <a:avLst/>
          </a:prstGeom>
        </p:spPr>
      </p:pic>
      <p:sp>
        <p:nvSpPr>
          <p:cNvPr id="15" name="모서리가 둥근 직사각형 14"/>
          <p:cNvSpPr/>
          <p:nvPr/>
        </p:nvSpPr>
        <p:spPr>
          <a:xfrm>
            <a:off x="157537" y="3740894"/>
            <a:ext cx="442538" cy="4691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2895163" y="5954813"/>
            <a:ext cx="410012" cy="3316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908353" y="5440463"/>
            <a:ext cx="410012" cy="3793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5191241" y="4249121"/>
            <a:ext cx="1587012" cy="7134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7331749" y="2742123"/>
            <a:ext cx="1722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When PD charger(25W or higher) is connected on the phone, the menu is activated(turned off state)</a:t>
            </a:r>
          </a:p>
        </p:txBody>
      </p:sp>
      <p:cxnSp>
        <p:nvCxnSpPr>
          <p:cNvPr id="25" name="직선 화살표 연결선 24"/>
          <p:cNvCxnSpPr>
            <a:stCxn id="23" idx="2"/>
            <a:endCxn id="3" idx="0"/>
          </p:cNvCxnSpPr>
          <p:nvPr/>
        </p:nvCxnSpPr>
        <p:spPr>
          <a:xfrm>
            <a:off x="8193165" y="3757786"/>
            <a:ext cx="67910" cy="3057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모서리가 둥근 직사각형 26"/>
          <p:cNvSpPr/>
          <p:nvPr/>
        </p:nvSpPr>
        <p:spPr>
          <a:xfrm>
            <a:off x="7476639" y="4123207"/>
            <a:ext cx="1587012" cy="7134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8217388" y="4855907"/>
            <a:ext cx="14165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You can turn On/Off</a:t>
            </a:r>
          </a:p>
        </p:txBody>
      </p:sp>
      <p:sp>
        <p:nvSpPr>
          <p:cNvPr id="32" name="모서리가 둥근 직사각형 31"/>
          <p:cNvSpPr/>
          <p:nvPr/>
        </p:nvSpPr>
        <p:spPr>
          <a:xfrm>
            <a:off x="8684694" y="5364501"/>
            <a:ext cx="410012" cy="3316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8720078" y="4375879"/>
            <a:ext cx="517791" cy="579985"/>
            <a:chOff x="2016144" y="4665365"/>
            <a:chExt cx="867756" cy="971986"/>
          </a:xfrm>
        </p:grpSpPr>
        <p:sp>
          <p:nvSpPr>
            <p:cNvPr id="17" name="타원 16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그룹 32"/>
          <p:cNvGrpSpPr/>
          <p:nvPr/>
        </p:nvGrpSpPr>
        <p:grpSpPr>
          <a:xfrm>
            <a:off x="8730174" y="5422556"/>
            <a:ext cx="517791" cy="579985"/>
            <a:chOff x="2016144" y="4665365"/>
            <a:chExt cx="867756" cy="971986"/>
          </a:xfrm>
        </p:grpSpPr>
        <p:sp>
          <p:nvSpPr>
            <p:cNvPr id="34" name="타원 33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5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756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เมนู "หยุดการชาร์จ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ชั่วคราวเมื่อเล่นเกม" ปรากฏให้เห็น แต่ไม่ได้เปิดใช้งาน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คุณลักษณะ 'หยุดการชาร์จ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ชั่วคราวเมื่อเล่นเกม' จะเปิดใช้งานเฉพาะเมื่อเชื่อมต่อเครื่องชาร์จ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PD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รองรับ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PPS* TA, 25W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หรือสูงกว่า) บนโทรศัพท์เท่านั้น จากนั้นคุณสามารถเปิด/ปิดได้ และแบตเตอรี่ควรมีมากกว่า 20% เพื่อเปิดใช้งานคุณสมบัตินี้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การเข้าตั้งค่า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: Gaming Hub app &gt; More &gt; Game Booster &gt; turn on ‘Pause USB PD charging when gaming’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th-TH" altLang="ko-KR" sz="1200">
                <a:latin typeface="Arial" panose="020B0604020202020204" pitchFamily="34" charset="0"/>
                <a:cs typeface="Arial" panose="020B0604020202020204" pitchFamily="34" charset="0"/>
              </a:rPr>
              <a:t>ข้อกำหนด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PD charger(PPS* supported TA, 25W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หรือสูงกว่า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) connection and Battery SOC(State of Charge) </a:t>
            </a: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20 %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[หยุดการชาร์จ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ชั่วคราว]</a:t>
            </a:r>
            <a:b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เมนู "หยุดการชาร์จ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ชั่วคราวเมื่อเล่นเกม" ปรากฏให้เห็น แต่ไม่ได้เปิดใช้งาน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9" y="3106548"/>
            <a:ext cx="1661746" cy="36004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69" y="3106548"/>
            <a:ext cx="1661746" cy="360045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019" y="3106548"/>
            <a:ext cx="1661746" cy="3600450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2466838" y="3352895"/>
            <a:ext cx="1722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When PD charger(25W or higher) is connected on the phone, the menu is activated(turned off state)</a:t>
            </a:r>
          </a:p>
        </p:txBody>
      </p:sp>
      <p:cxnSp>
        <p:nvCxnSpPr>
          <p:cNvPr id="15" name="직선 화살표 연결선 14"/>
          <p:cNvCxnSpPr>
            <a:stCxn id="14" idx="2"/>
            <a:endCxn id="16" idx="1"/>
          </p:cNvCxnSpPr>
          <p:nvPr/>
        </p:nvCxnSpPr>
        <p:spPr>
          <a:xfrm>
            <a:off x="3328254" y="4368558"/>
            <a:ext cx="850406" cy="4114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모서리가 둥근 직사각형 15"/>
          <p:cNvSpPr/>
          <p:nvPr/>
        </p:nvSpPr>
        <p:spPr>
          <a:xfrm>
            <a:off x="4178660" y="4423264"/>
            <a:ext cx="1636718" cy="7134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5937025" y="3875511"/>
            <a:ext cx="1416514" cy="52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Then, you can turn On/Off</a:t>
            </a:r>
          </a:p>
        </p:txBody>
      </p:sp>
      <p:grpSp>
        <p:nvGrpSpPr>
          <p:cNvPr id="19" name="그룹 18"/>
          <p:cNvGrpSpPr/>
          <p:nvPr/>
        </p:nvGrpSpPr>
        <p:grpSpPr>
          <a:xfrm>
            <a:off x="5505569" y="4686995"/>
            <a:ext cx="517791" cy="579985"/>
            <a:chOff x="2016144" y="4665365"/>
            <a:chExt cx="867756" cy="971986"/>
          </a:xfrm>
        </p:grpSpPr>
        <p:sp>
          <p:nvSpPr>
            <p:cNvPr id="20" name="타원 19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1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그룹 21"/>
          <p:cNvGrpSpPr/>
          <p:nvPr/>
        </p:nvGrpSpPr>
        <p:grpSpPr>
          <a:xfrm>
            <a:off x="8528371" y="4685204"/>
            <a:ext cx="517791" cy="579985"/>
            <a:chOff x="2016144" y="4665365"/>
            <a:chExt cx="867756" cy="971986"/>
          </a:xfrm>
        </p:grpSpPr>
        <p:sp>
          <p:nvSpPr>
            <p:cNvPr id="23" name="타원 22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모서리가 둥근 직사각형 26"/>
          <p:cNvSpPr/>
          <p:nvPr/>
        </p:nvSpPr>
        <p:spPr>
          <a:xfrm>
            <a:off x="765047" y="4423264"/>
            <a:ext cx="1636718" cy="7134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모서리가 둥근 직사각형 29"/>
          <p:cNvSpPr/>
          <p:nvPr/>
        </p:nvSpPr>
        <p:spPr>
          <a:xfrm>
            <a:off x="7224957" y="4423264"/>
            <a:ext cx="1636718" cy="7134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오른쪽 화살표 30"/>
          <p:cNvSpPr/>
          <p:nvPr/>
        </p:nvSpPr>
        <p:spPr>
          <a:xfrm>
            <a:off x="6367875" y="4427541"/>
            <a:ext cx="385350" cy="773109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41163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ฉันเปิดฟีเจอร์ "หยุดการชาร์จ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ชั่วคราวเมื่อเล่นเกม" แต่แบตเตอรี่ของอุปกรณ์กำลังชาร์จอยู่ ทำไมเป็นอย่างนั้น?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ในการใช้คุณสมบัติ 'หยุดการชาร์จ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ชั่วคราวเมื่อเล่นเกม' ซึ่งไม่ชาร์จแบตเตอรี่บนอุปกรณ์และจ่ายไฟให้กับระบบอุปกรณ์โดยตรง เงื่อนไขเบื้องต้นต่อไปนี้จะต้องตรงกันในเวลาเดียวกัน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 เมื่อเกมกำลังดำเนินอยู่ และ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 ขณะที่เครื่องชาร์จ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PD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รองรับ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PPS* TA, 25W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หรือสูงกว่า) เชื่อมต่ออยู่บนโทรศัพท์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3 แบตเตอรี่ในโทรศัพท์มีมากกว่า 20%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แม้ว่าเกมจะทำงานอยู่ โหมด 'หยุดการชาร์จ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USB PD (Power Delivery)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ชั่วคราว' จะไม่ทำงานในกรณีที่อยู่ภายใต้การทำงานอื่น เช่น ปิดจอแสดงผล (การเล่นเกมไม่ยุติ) หน้าจอเปลี่ยนไปเป็นงานอื่นที่ไม่ใช่เกม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นั่นคือการทำงานปกติตามเงื่อนไขการทำงานของฟีเจอร์ "หยุดการชาร์จ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ชั่วคราวเมื่อเล่นเกม" ในกรณีที่ไม่เป็นไปตามเงื่อนไขเบื้องต้นในการเปิดใช้งาน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[หยุดการชาร์จ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ชั่วคราว]</a:t>
            </a:r>
            <a:b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ฉันเปิดฟีเจอร์ "หยุดการชาร์จ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USB PD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ชั่วคราวเมื่อเล่นเกม" แต่แบตเตอรี่ของอุปกรณ์กำลังชาร์จอยู่ ทำไมเป็นอย่างนั้น?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969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ฉันไม่พบเมนู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 ‘Nearby Share’ menu of Google. /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ไม่สามารถค้นหาอุปกรณ์อื่นในบริเวณใกล้เคียงได้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จาก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One UI 6.1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คุณสมบัติ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Quick Share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Nearly Share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จะถูกรวมเข้าด้วยกัน คุณสามารถค้นหาได้ด้วย '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Quick Share'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ในการตั้งค่า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หากต้องการแชร์ไปยังอุปกรณ์ของฉันหรืออุปกรณ์อื่นๆ ที่อยู่ใกล้เคียง ทั้งบลูทูธจะเปิดอยู่และเลือกตัวเลือก "ใครสามารถแชร์กับคุณได้บ้าง" ด้วย "รายชื่อติดต่อเท่านั้น" หรือ "ทุกคน" ดังนั้น โปรดตรวจสอบว่าตัวเลือกนี้เปิดใช้งานอยู่หรือไม่ ในกรณีที่ใช้งานร่วมกันในบริเวณใกล้เคียงไม่ได้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*Path : Settings &gt; Connected devices &gt; Quick Share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แบบที่ 1 สำหรับการแชร์ไปยังอุปกรณ์อื่น : การตั้งค่า &gt; อุปกรณ์ที่เชื่อมต่อ &gt; แชร์ด่วน &gt; ใครสามารถแชร์กับคุณ &gt; เลือก 'รายชื่อติดต่อเท่านั้น' หรือ 'ทุกคน'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แบบที่ 2 สำหรับการแชร์ไปยังอุปกรณ์อื่น : แผงด่วน &gt; แบ่งปันด่วน &gt; เลือก 'ผู้ติดต่อเท่านั้น' หรือ 'ทุกคน'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[Quick Share/Nearby Share]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ฉันไม่พบเมนู  ‘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Nearby Share’ menu of Google. /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ไม่สามารถค้นหาอุปกรณ์อื่นในบริเวณใกล้เคียงได้.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48" y="3542222"/>
            <a:ext cx="1485900" cy="321945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898" y="3542222"/>
            <a:ext cx="1485900" cy="3219450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/>
        </p:nvSpPr>
        <p:spPr>
          <a:xfrm>
            <a:off x="1769448" y="4793464"/>
            <a:ext cx="1485900" cy="2452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3464898" y="5517364"/>
            <a:ext cx="1485900" cy="4929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8158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ไม่สามารถค้นหาการแชร์ใกล้เคียงมือถือ / การแชร์ใกล้เคียง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PC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จาก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Quick Share PC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จาก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One UI 6.1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คุณสมบัติ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Quick Share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Nearly Share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จะถูกรวมเข้าด้วยกัน อย่างไรก็ตาม ยังไม่ได้รวมเข้ากับพีซี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ขณะนี้ยังไม่สามารถใช้งานได้กับการค้นหาระหว่าง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Quick Share PC ↔ Near Share Mobile, Quick Share PC ↔ Near Share PC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[Quick Share/Nearby Share]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can’t search Nearby Share Mobile / Nearby Share PC from Quick Share PC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32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ตัวเลือกสีมีอะไรบ้าง?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(S24/S24+) : Onyx Black, Marble Gray, Cobalt Violet, Amber Yellow</a:t>
            </a: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(S24 Ultra) : Titanium Black, Titanium Gray, Titanium Violet, Titanium Yellow</a:t>
            </a: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[Samsung.com Exclusive] (S24/S24+) : Jade Green, Sandstone Orange, Sapphire Blue / (S24 Ultra) : Titanium Green, Titanium Orange, Titanium Blue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Hero Color 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เทาไทเทเนียม(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S24 Ultra),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ม่วงโคบอลต์(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S24+) 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เหลืองอำพัน(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S24)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มีสีให้เลือกอะไรบ้าง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16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It can’t search certain apps in Play Store / It does not run some apps but it is searched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Galaxy S24 series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เป็นอุปกรณ์เฉพาะ 64 บิต และไม่รองรับแอป 32 บิต ดังนั้นจึงอาจไม่สามารถค้นหาหรือใช้แอปที่เป็น 32 บิตได้ โปรดตรวจสอบว่าแอปรองรับ 64 บิต หรือไม่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ไม่สามารถค้นหาบางแอปใน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Play Store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ได้ / ไม่สามารถใช้งานบางแอปได้ แต่ถูกค้นหา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656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ไม่แสดงรูปภาพบางรูปในบางแอปบนอุปกรณ์ ฉันต้องเลือกรูปภาพและวิดีโอบางอย่างเพื่อใช้แอพ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จาก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One UI 6.0 (Android U OS) "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เลือกรูปภาพและวิดีโอ" จะถูกเพิ่มใหม่เพื่อให้ผู้ใช้สามารถเข้าถึงเฉพาะรูปภาพและวิดีโอที่กำหนดโดยผู้ใช้ในแต่ละแอปเพื่อปรับปรุงความปลอดภัย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1. วิธีตั้งค่าแอปให้เข้าถึงรูปภาพและวิดีโอทั้งหมด : มาจากการตั้งค่าสิทธิ์อนุญาตรูปภาพและวิดีโอเป็น "ถามทุกครั้ง" ดังนั้นคุณจึงสามารถตั้งค่าเป็น "อนุญาตทั้งหมดเสมอ" ได้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 วิธีเข้าใช้งาน : การตั้งค่า &gt; แอป &gt; เลือกแอป &gt; สิทธิ์ &gt; รูปภาพและวิดีโอ &gt; ตั้งค่าเป็นอนุญาตทั้งหมดเสมอ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2. วิธีตั้งค่าแอปให้เข้าถึงรูปภาพและวิดีโอที่กำหนด : คุณสามารถตั้งค่าตัวเลือก "เลือกรูปภาพและวิดีโอ" ผ่านการตั้งค่าแต่ละแอปเพื่อขอสิทธิ์ได้ (เมื่อแนบรูปภาพหรือเข้าแอพในครั้งแรกคุณสามารถตั้งค่าตัวเลือกได้)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ไม่แสดงรูปภาพบางรูปในบางแอปบนอุปกรณ์ ฉันต้องเลือกรูปภาพและวิดีโอบางอย่างเพื่อใช้แอพ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33" y="3633056"/>
            <a:ext cx="1418742" cy="307394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133" y="3633056"/>
            <a:ext cx="1418742" cy="307394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08" y="3633056"/>
            <a:ext cx="1418742" cy="3073942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2562465" y="5517365"/>
            <a:ext cx="418860" cy="2166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836218" y="5850740"/>
            <a:ext cx="1097732" cy="1881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6473488" y="6255363"/>
            <a:ext cx="498357" cy="2692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6589781" y="6290005"/>
            <a:ext cx="517791" cy="579985"/>
            <a:chOff x="2016144" y="4665365"/>
            <a:chExt cx="867756" cy="971986"/>
          </a:xfrm>
        </p:grpSpPr>
        <p:sp>
          <p:nvSpPr>
            <p:cNvPr id="14" name="타원 13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05211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วิธีใช้ตัวช่วยการเรียกดู - สรุปหรือแปลข้อความบนหน้าเว็บ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Samsung Internet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ใหม่รองรับการสรุปและการแปลหน้าเว็บปัจจุบัน และยังเน้นเนื้อหาหลักด้วย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คุณสามารถเปิดใช้งานฟังก์ชันนี้ได้ในการตั้งค่า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Internet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บนอุปกรณ์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วิธีที่ (1) :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Internet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เครื่องมือ (≡) &gt; การตั้งค่า &gt; ความช่วยเหลือในการเรียกดู &gt; เปิด 'สรุป' หรือดาวน์โหลดชุดภาษาสำหรับการแปลแบบออฟไลน์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วิธีที่ (②) :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Internet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ความช่วยเหลือในการเรียกดูที่แท็บด้านล่าง &gt; เลือก 'สรุป' หรือ 'แปล' เพื่อเปิดหรือใช้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Intelligence][Samsung Internet]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วิธีใช้ตัวช่วยการเรียกดู - สรุปหรือแปลข้อความบนหน้าเว็บ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8660" y="2131684"/>
            <a:ext cx="41596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1000" dirty="0">
                <a:solidFill>
                  <a:srgbClr val="0000FF"/>
                </a:solidFill>
                <a:latin typeface="Arial" panose="020B0604020202020204" pitchFamily="34" charset="0"/>
              </a:rPr>
              <a:t>※ หมายเหตุ : ผลลัพธ์การแปลและความถูกต้องอาจแตกต่างกันในแต่ละครั้ง</a:t>
            </a:r>
            <a:endParaRPr lang="ko-KR" altLang="en-US" sz="1000" dirty="0">
              <a:solidFill>
                <a:srgbClr val="0000FF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" y="3043048"/>
            <a:ext cx="1582616" cy="3429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51" y="3023998"/>
            <a:ext cx="1582616" cy="3429000"/>
          </a:xfrm>
          <a:prstGeom prst="rect">
            <a:avLst/>
          </a:prstGeom>
        </p:spPr>
      </p:pic>
      <p:sp>
        <p:nvSpPr>
          <p:cNvPr id="45" name="모서리가 둥근 직사각형 44"/>
          <p:cNvSpPr/>
          <p:nvPr/>
        </p:nvSpPr>
        <p:spPr>
          <a:xfrm>
            <a:off x="5797732" y="5815422"/>
            <a:ext cx="662287" cy="37971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/>
          <p:cNvGrpSpPr/>
          <p:nvPr/>
        </p:nvGrpSpPr>
        <p:grpSpPr>
          <a:xfrm>
            <a:off x="662210" y="6094146"/>
            <a:ext cx="517791" cy="579985"/>
            <a:chOff x="2016144" y="4665365"/>
            <a:chExt cx="867756" cy="971986"/>
          </a:xfrm>
        </p:grpSpPr>
        <p:sp>
          <p:nvSpPr>
            <p:cNvPr id="16" name="타원 15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7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타원 12"/>
          <p:cNvSpPr/>
          <p:nvPr/>
        </p:nvSpPr>
        <p:spPr>
          <a:xfrm>
            <a:off x="690612" y="6046402"/>
            <a:ext cx="284177" cy="284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타원 69"/>
          <p:cNvSpPr/>
          <p:nvPr/>
        </p:nvSpPr>
        <p:spPr>
          <a:xfrm>
            <a:off x="872984" y="6427575"/>
            <a:ext cx="174943" cy="1749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/>
              <a:t>2</a:t>
            </a:r>
            <a:endParaRPr lang="ko-KR" altLang="en-US" b="1" dirty="0"/>
          </a:p>
        </p:txBody>
      </p:sp>
      <p:cxnSp>
        <p:nvCxnSpPr>
          <p:cNvPr id="72" name="직선 화살표 연결선 71"/>
          <p:cNvCxnSpPr>
            <a:endCxn id="45" idx="1"/>
          </p:cNvCxnSpPr>
          <p:nvPr/>
        </p:nvCxnSpPr>
        <p:spPr>
          <a:xfrm flipV="1">
            <a:off x="1044444" y="6005281"/>
            <a:ext cx="4753288" cy="4635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21" y="3049693"/>
            <a:ext cx="1582616" cy="3429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40"/>
          <a:stretch/>
        </p:blipFill>
        <p:spPr>
          <a:xfrm>
            <a:off x="3409616" y="4133188"/>
            <a:ext cx="1592349" cy="2334334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8"/>
          <a:srcRect b="70324"/>
          <a:stretch/>
        </p:blipFill>
        <p:spPr>
          <a:xfrm>
            <a:off x="3421670" y="3023998"/>
            <a:ext cx="1580295" cy="1014600"/>
          </a:xfrm>
          <a:prstGeom prst="rect">
            <a:avLst/>
          </a:prstGeom>
        </p:spPr>
      </p:pic>
      <p:sp>
        <p:nvSpPr>
          <p:cNvPr id="53" name="타원 52"/>
          <p:cNvSpPr/>
          <p:nvPr/>
        </p:nvSpPr>
        <p:spPr>
          <a:xfrm>
            <a:off x="2497054" y="5789567"/>
            <a:ext cx="369277" cy="3692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모서리가 둥근 직사각형 59"/>
          <p:cNvSpPr/>
          <p:nvPr/>
        </p:nvSpPr>
        <p:spPr>
          <a:xfrm>
            <a:off x="3423746" y="3756471"/>
            <a:ext cx="1551109" cy="2248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1" name="직선 화살표 연결선 60"/>
          <p:cNvCxnSpPr>
            <a:stCxn id="53" idx="6"/>
          </p:cNvCxnSpPr>
          <p:nvPr/>
        </p:nvCxnSpPr>
        <p:spPr>
          <a:xfrm flipV="1">
            <a:off x="2866331" y="3531298"/>
            <a:ext cx="574389" cy="24429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/>
          <p:cNvCxnSpPr>
            <a:stCxn id="60" idx="2"/>
            <a:endCxn id="12" idx="0"/>
          </p:cNvCxnSpPr>
          <p:nvPr/>
        </p:nvCxnSpPr>
        <p:spPr>
          <a:xfrm>
            <a:off x="4199301" y="3981367"/>
            <a:ext cx="6490" cy="1518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모서리가 둥근 직사각형 61"/>
          <p:cNvSpPr/>
          <p:nvPr/>
        </p:nvSpPr>
        <p:spPr>
          <a:xfrm>
            <a:off x="3423746" y="5921871"/>
            <a:ext cx="1551109" cy="4623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3970239" y="6002065"/>
            <a:ext cx="8499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set for each</a:t>
            </a:r>
            <a:endParaRPr lang="ko-KR" altLang="en-US" sz="1000" dirty="0"/>
          </a:p>
        </p:txBody>
      </p:sp>
      <p:sp>
        <p:nvSpPr>
          <p:cNvPr id="51" name="타원 50"/>
          <p:cNvSpPr/>
          <p:nvPr/>
        </p:nvSpPr>
        <p:spPr>
          <a:xfrm>
            <a:off x="1367235" y="6036877"/>
            <a:ext cx="284177" cy="284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6" name="직선 화살표 연결선 45"/>
          <p:cNvCxnSpPr/>
          <p:nvPr/>
        </p:nvCxnSpPr>
        <p:spPr>
          <a:xfrm flipV="1">
            <a:off x="1641887" y="6094146"/>
            <a:ext cx="240418" cy="848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그룹 64"/>
          <p:cNvGrpSpPr/>
          <p:nvPr/>
        </p:nvGrpSpPr>
        <p:grpSpPr>
          <a:xfrm>
            <a:off x="1344683" y="6094146"/>
            <a:ext cx="517791" cy="579985"/>
            <a:chOff x="2016144" y="4665365"/>
            <a:chExt cx="867756" cy="971986"/>
          </a:xfrm>
        </p:grpSpPr>
        <p:sp>
          <p:nvSpPr>
            <p:cNvPr id="66" name="타원 65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" name="타원 63"/>
          <p:cNvSpPr/>
          <p:nvPr/>
        </p:nvSpPr>
        <p:spPr>
          <a:xfrm>
            <a:off x="1550652" y="6418050"/>
            <a:ext cx="174943" cy="1749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/>
              <a:t>1</a:t>
            </a:r>
            <a:endParaRPr lang="ko-KR" altLang="en-US" b="1" dirty="0"/>
          </a:p>
        </p:txBody>
      </p:sp>
      <p:pic>
        <p:nvPicPr>
          <p:cNvPr id="77" name="그림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547" y="3023998"/>
            <a:ext cx="1521718" cy="3297056"/>
          </a:xfrm>
          <a:prstGeom prst="rect">
            <a:avLst/>
          </a:prstGeom>
        </p:spPr>
      </p:pic>
      <p:pic>
        <p:nvPicPr>
          <p:cNvPr id="78" name="그림 7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67" y="3023999"/>
            <a:ext cx="1550863" cy="3360204"/>
          </a:xfrm>
          <a:prstGeom prst="rect">
            <a:avLst/>
          </a:prstGeom>
        </p:spPr>
      </p:pic>
      <p:sp>
        <p:nvSpPr>
          <p:cNvPr id="68" name="직사각형 67"/>
          <p:cNvSpPr/>
          <p:nvPr/>
        </p:nvSpPr>
        <p:spPr>
          <a:xfrm>
            <a:off x="8808560" y="4125037"/>
            <a:ext cx="106725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select language to translate</a:t>
            </a:r>
            <a:endParaRPr lang="ko-KR" altLang="en-US" sz="1000" dirty="0"/>
          </a:p>
        </p:txBody>
      </p:sp>
      <p:cxnSp>
        <p:nvCxnSpPr>
          <p:cNvPr id="79" name="직선 화살표 연결선 78"/>
          <p:cNvCxnSpPr>
            <a:endCxn id="78" idx="1"/>
          </p:cNvCxnSpPr>
          <p:nvPr/>
        </p:nvCxnSpPr>
        <p:spPr>
          <a:xfrm flipV="1">
            <a:off x="6412481" y="4704101"/>
            <a:ext cx="307186" cy="11805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화살표 연결선 81"/>
          <p:cNvCxnSpPr>
            <a:endCxn id="77" idx="1"/>
          </p:cNvCxnSpPr>
          <p:nvPr/>
        </p:nvCxnSpPr>
        <p:spPr>
          <a:xfrm flipV="1">
            <a:off x="6344225" y="4672526"/>
            <a:ext cx="1972322" cy="14216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8"/>
          <p:cNvSpPr/>
          <p:nvPr/>
        </p:nvSpPr>
        <p:spPr>
          <a:xfrm>
            <a:off x="32167" y="6555458"/>
            <a:ext cx="6904121" cy="3231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u="sng" dirty="0">
                <a:solidFill>
                  <a:srgbClr val="0000FF"/>
                </a:solidFill>
                <a:latin typeface="+mn-ea"/>
              </a:rPr>
              <a:t>※ Some of specific option or availability may vary by model code, region or country, carrier and SW version</a:t>
            </a:r>
            <a:endParaRPr lang="ko-KR" altLang="en-US" sz="1000" b="1" u="sng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5987685" y="1147202"/>
            <a:ext cx="37221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 Supported languages for Summary(TBU) : same languages(39) as Auto format in Samsung Notes</a:t>
            </a:r>
          </a:p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  . text limitation : 8,000(Global), 4,300(Korean, Chinese, Japanese)</a:t>
            </a:r>
          </a:p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 Supported languages for Translation(TBU) : 13 languages(17 Locale)</a:t>
            </a:r>
          </a:p>
        </p:txBody>
      </p:sp>
      <p:sp>
        <p:nvSpPr>
          <p:cNvPr id="39" name="타원 38"/>
          <p:cNvSpPr/>
          <p:nvPr/>
        </p:nvSpPr>
        <p:spPr>
          <a:xfrm>
            <a:off x="5940932" y="5653014"/>
            <a:ext cx="174943" cy="1749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/>
              <a:t>2</a:t>
            </a:r>
            <a:endParaRPr lang="ko-KR" altLang="en-US" b="1" dirty="0"/>
          </a:p>
        </p:txBody>
      </p:sp>
      <p:sp>
        <p:nvSpPr>
          <p:cNvPr id="41" name="타원 40"/>
          <p:cNvSpPr/>
          <p:nvPr/>
        </p:nvSpPr>
        <p:spPr>
          <a:xfrm>
            <a:off x="2435421" y="6094146"/>
            <a:ext cx="174943" cy="1749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/>
              <a:t>1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1567532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Note Assist- Auto format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โดยจะจัดระเบียบเนื้อหาข้อความของ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Notes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โดยอัตโนมัติให้อยู่ในรูปแบบย่อหน้าที่จัดเรียงไว้ (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Headers and bullets or Meeting notes)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คุณสามารถเลือกเนื้อหาข้อความ จากนั้นเลือกรูปแบบเพื่อจัดระเบียบผ่านเมนู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ที่บริเวณเครื่องมือด้านล่าง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*การตั้งค่า :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Notes &gt; Note assist &gt; Auto format &gt; select ①‘Headers and bullets’ or ②‘Meeting notes’’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Intelligence][Samsung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Notes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Note Assist- Auto format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3" y="3162300"/>
            <a:ext cx="1477108" cy="32004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53" y="3162300"/>
            <a:ext cx="1477108" cy="32004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03" y="3162300"/>
            <a:ext cx="1477108" cy="3200400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/>
        </p:nvSpPr>
        <p:spPr>
          <a:xfrm>
            <a:off x="733699" y="4791075"/>
            <a:ext cx="238333" cy="2483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4248149" y="3933091"/>
            <a:ext cx="748561" cy="3738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4874796" y="3858073"/>
            <a:ext cx="188135" cy="1881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/>
              <a:t>1</a:t>
            </a:r>
            <a:endParaRPr lang="ko-KR" altLang="en-US" b="1" dirty="0"/>
          </a:p>
        </p:txBody>
      </p:sp>
      <p:sp>
        <p:nvSpPr>
          <p:cNvPr id="19" name="타원 18"/>
          <p:cNvSpPr/>
          <p:nvPr/>
        </p:nvSpPr>
        <p:spPr>
          <a:xfrm>
            <a:off x="4892663" y="4137832"/>
            <a:ext cx="188135" cy="1881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/>
              <a:t>2</a:t>
            </a:r>
            <a:endParaRPr lang="ko-KR" altLang="en-US" b="1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728" y="3162300"/>
            <a:ext cx="1477108" cy="3200400"/>
          </a:xfrm>
          <a:prstGeom prst="rect">
            <a:avLst/>
          </a:prstGeom>
        </p:spPr>
      </p:pic>
      <p:cxnSp>
        <p:nvCxnSpPr>
          <p:cNvPr id="24" name="직선 화살표 연결선 23"/>
          <p:cNvCxnSpPr>
            <a:stCxn id="18" idx="6"/>
          </p:cNvCxnSpPr>
          <p:nvPr/>
        </p:nvCxnSpPr>
        <p:spPr>
          <a:xfrm flipV="1">
            <a:off x="5062931" y="3952140"/>
            <a:ext cx="29011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>
            <a:stCxn id="19" idx="6"/>
            <a:endCxn id="11" idx="1"/>
          </p:cNvCxnSpPr>
          <p:nvPr/>
        </p:nvCxnSpPr>
        <p:spPr>
          <a:xfrm>
            <a:off x="5080798" y="4231900"/>
            <a:ext cx="1944005" cy="530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91" y="3162300"/>
            <a:ext cx="1477108" cy="3200400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2553664" y="4819650"/>
            <a:ext cx="757122" cy="2198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29839" y="2292468"/>
            <a:ext cx="98172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 Supported languages for Auto format, Summarize, Generate Cover (TBU) : English, Portuguese, Spanish, French, Korean, German, Italian, Chinese(Traditional/Simplified),</a:t>
            </a:r>
          </a:p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  Japanese, Russian, Arabic, Hindi, Polish, Thai, Vietnamese, Indonesian, Turkish, Rumanian, Dutch, Swedish, Czech, Danish, Finnish, Hungarian, Ukrainian, Hebrew,</a:t>
            </a:r>
          </a:p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  Greek, Serbian, Bulgarian, Croatian, Norwegian, Slovak, Lithuanian, Slovenian, Latvian, Estonian, Bengali, Swahili(Africa)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7071173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Note Assist -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สรุป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โดยจะให้บริบทโดยสรุปของเนื้อหาของบันทึกย่อ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*การใช้งาน :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Notes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ตัวช่วยบันทึก &gt; สรุป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Intelligence][Samsung Notes]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Note Assist -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สรุป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2" y="2255295"/>
            <a:ext cx="2014422" cy="4364580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/>
        </p:nvSpPr>
        <p:spPr>
          <a:xfrm>
            <a:off x="1754664" y="4501586"/>
            <a:ext cx="238333" cy="2483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34" y="2255295"/>
            <a:ext cx="2009190" cy="435324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41" y="2246861"/>
            <a:ext cx="2016975" cy="4370112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4321754" y="4799866"/>
            <a:ext cx="964622" cy="2293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63119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Note Assist -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สร้างหน้าปก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โดยจะมีปกบันทึกที่สร้างขึ้นโดยอัตโนมัติตามเนื้อหาในบันทึก และคุณสามารถตั้งค่าหรือแก้ไขรูปแบบ/สีปกได้ด้วยตนเอง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*การใช้งาน :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Notes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กดค้างไว้เพื่อเลือกไฟล์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Notes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เพิ่มเติมที่ด้านล่าง &gt; สร้างหน้าปก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Notes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แท็บเพื่อเข้าสู่ไฟล์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Notes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ตัวเลือกเพิ่มเติมที่ด้านบน &gt; แก้ไขหน้าปก &gt; เปิด &gt; สร้างหน้าปก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Notes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เลือก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Notes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แท็บบนพื้นที่ชื่อเรื่อง &gt; สร้างหน้าปก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Intelligence][Samsung Notes]</a:t>
            </a:r>
            <a:b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Note Assist -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สร้างหน้าปก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5" y="3011298"/>
            <a:ext cx="1705708" cy="36957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325" y="3011298"/>
            <a:ext cx="1705708" cy="36957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25" y="3011298"/>
            <a:ext cx="1705708" cy="36957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056" y="3011298"/>
            <a:ext cx="1705708" cy="3695700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1696714" y="6512596"/>
            <a:ext cx="196751" cy="1967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/>
              <a:t>1</a:t>
            </a:r>
            <a:endParaRPr lang="ko-KR" altLang="en-US" b="1" dirty="0"/>
          </a:p>
        </p:txBody>
      </p:sp>
      <p:sp>
        <p:nvSpPr>
          <p:cNvPr id="12" name="타원 11"/>
          <p:cNvSpPr/>
          <p:nvPr/>
        </p:nvSpPr>
        <p:spPr>
          <a:xfrm>
            <a:off x="3810737" y="6520876"/>
            <a:ext cx="196751" cy="1967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2</a:t>
            </a:r>
            <a:endParaRPr lang="ko-KR" altLang="en-US" b="1" dirty="0"/>
          </a:p>
        </p:txBody>
      </p:sp>
      <p:sp>
        <p:nvSpPr>
          <p:cNvPr id="16" name="타원 15"/>
          <p:cNvSpPr/>
          <p:nvPr/>
        </p:nvSpPr>
        <p:spPr>
          <a:xfrm>
            <a:off x="6059560" y="6514833"/>
            <a:ext cx="196751" cy="1967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3</a:t>
            </a:r>
            <a:endParaRPr lang="ko-KR" altLang="en-US" b="1" dirty="0"/>
          </a:p>
        </p:txBody>
      </p:sp>
      <p:sp>
        <p:nvSpPr>
          <p:cNvPr id="21" name="직사각형 20"/>
          <p:cNvSpPr/>
          <p:nvPr/>
        </p:nvSpPr>
        <p:spPr>
          <a:xfrm>
            <a:off x="6205803" y="3941570"/>
            <a:ext cx="1365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/>
              <a:t>Generate cover </a:t>
            </a:r>
          </a:p>
          <a:p>
            <a:r>
              <a:rPr lang="en-US" altLang="ko-KR" sz="1200" dirty="0"/>
              <a:t>turn On/Off option</a:t>
            </a:r>
            <a:endParaRPr lang="ko-KR" altLang="en-US" sz="1200" dirty="0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1591430" y="6219014"/>
            <a:ext cx="238333" cy="2483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모서리가 둥근 직사각형 25"/>
          <p:cNvSpPr/>
          <p:nvPr/>
        </p:nvSpPr>
        <p:spPr>
          <a:xfrm>
            <a:off x="825477" y="5958589"/>
            <a:ext cx="964622" cy="2293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모서리가 둥근 직사각형 26"/>
          <p:cNvSpPr/>
          <p:nvPr/>
        </p:nvSpPr>
        <p:spPr>
          <a:xfrm>
            <a:off x="2760374" y="3509838"/>
            <a:ext cx="1140834" cy="2293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모서리가 둥근 직사각형 27"/>
          <p:cNvSpPr/>
          <p:nvPr/>
        </p:nvSpPr>
        <p:spPr>
          <a:xfrm>
            <a:off x="4504363" y="3476683"/>
            <a:ext cx="1585798" cy="23397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5921105" y="3843169"/>
            <a:ext cx="238333" cy="2483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모서리가 둥근 직사각형 29"/>
          <p:cNvSpPr/>
          <p:nvPr/>
        </p:nvSpPr>
        <p:spPr>
          <a:xfrm>
            <a:off x="6818055" y="3519363"/>
            <a:ext cx="1692099" cy="23397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화살표 연결선 13"/>
          <p:cNvCxnSpPr>
            <a:stCxn id="29" idx="3"/>
            <a:endCxn id="30" idx="1"/>
          </p:cNvCxnSpPr>
          <p:nvPr/>
        </p:nvCxnSpPr>
        <p:spPr>
          <a:xfrm flipV="1">
            <a:off x="6159438" y="3636349"/>
            <a:ext cx="658617" cy="3310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376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 ดูบันทึกล่าสุดเป็นข้อความ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โดยจะแสดงรายการบันทึกช่วยจำเมื่อปิดหน้าจอล่าสุดเป็นข้อความในบันทึกย่อ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การใช้งาน :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Notes &gt; Navigation drawer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โฟลเดอร์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บันทึกเมื่อปิดหน้าจอ &gt; ดูบันทึกล่าสุดเป็นข้อความ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Intelligence][Samsung Notes]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 ดูบันทึกล่าสุดเป็นข้อความ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9" y="2796921"/>
            <a:ext cx="1806819" cy="39147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4" y="2794607"/>
            <a:ext cx="1805719" cy="391239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33" y="2792222"/>
            <a:ext cx="1806819" cy="391477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21" y="2792223"/>
            <a:ext cx="1806819" cy="3914775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/>
        </p:nvSpPr>
        <p:spPr>
          <a:xfrm>
            <a:off x="2668283" y="3023966"/>
            <a:ext cx="238333" cy="2483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4944758" y="4366991"/>
            <a:ext cx="1408417" cy="2526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7176721" y="3544311"/>
            <a:ext cx="1806819" cy="11896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774173" y="754052"/>
            <a:ext cx="1988952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Affected models : S24 Ultra only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130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วิธีใช้ตัวช่วยการถอดเสียง - คำพูดเป็นข้อความ (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Speech to text)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และการแปลง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คุณสามารถพูดเป็นไฟล์ข้อความด้วยไฟล์ที่บันทึกไว้ และยังแปลงไฟล์ที่แปลงเป็นภาษาอื่นที่เลือกได้ด้วย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และคุณสามารถแปลงข้อความเป็นภาษาอื่นได้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ไม่ใช่การแปลภาษาที่บันทึก แต่เป็นการเปลี่ยนแปลงการบันทึกจากภาษาที่บันทึกเป็นภาษาอื่น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*การใช้งาน: เครื่องบันทึกเสียง &gt; เลือกไฟล์บันทึก (หนึ่งไฟล์ขึ้นไป) &gt; ถอดเสียงที่เมนูด้านล่าง &gt; เลือกภาษาที่จะแปลง &gt; แท็บ 'ถอดเสียง'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- แท็บไฟล์ที่ถอดเสียงเพื่อดูข้อความทั้งหมด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- แท็บตัวเลือกเพิ่มเติมเพื่อแปลงเป็นภาษาอื่น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Intelligence][Voice Recorder]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วิธีใช้ตัวช่วยการถอดเสียง - คำพูดเป็นข้อความ (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Speech to text)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และการแปลง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7" y="2692240"/>
            <a:ext cx="1840671" cy="3988119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82" y="2692240"/>
            <a:ext cx="1840671" cy="398811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07" y="2692240"/>
            <a:ext cx="1840671" cy="3988119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82" y="2692240"/>
            <a:ext cx="1840671" cy="3988119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/>
        </p:nvSpPr>
        <p:spPr>
          <a:xfrm>
            <a:off x="4015336" y="5490169"/>
            <a:ext cx="1756814" cy="2915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2390702" y="6144503"/>
            <a:ext cx="409648" cy="34202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118012" y="3192384"/>
            <a:ext cx="1818566" cy="10938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863534" y="3289875"/>
            <a:ext cx="517791" cy="579985"/>
            <a:chOff x="2016144" y="4665365"/>
            <a:chExt cx="867756" cy="971986"/>
          </a:xfrm>
        </p:grpSpPr>
        <p:sp>
          <p:nvSpPr>
            <p:cNvPr id="14" name="타원 13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직사각형 17"/>
          <p:cNvSpPr/>
          <p:nvPr/>
        </p:nvSpPr>
        <p:spPr>
          <a:xfrm>
            <a:off x="133645" y="4423794"/>
            <a:ext cx="18309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press and hold or </a:t>
            </a:r>
            <a:r>
              <a:rPr lang="ko-KR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② 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tab the recording files to select, then tab Transcribe</a:t>
            </a:r>
            <a:endParaRPr lang="ko-KR" altLang="en-US" sz="1000" dirty="0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4950067" y="6037317"/>
            <a:ext cx="698258" cy="2972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5963307" y="3255544"/>
            <a:ext cx="1840216" cy="4877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57"/>
          <a:stretch/>
        </p:blipFill>
        <p:spPr>
          <a:xfrm>
            <a:off x="7940331" y="2608023"/>
            <a:ext cx="1898993" cy="1392477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7212500" y="3449324"/>
            <a:ext cx="517791" cy="579985"/>
            <a:chOff x="2016144" y="4665365"/>
            <a:chExt cx="867756" cy="971986"/>
          </a:xfrm>
        </p:grpSpPr>
        <p:sp>
          <p:nvSpPr>
            <p:cNvPr id="26" name="타원 25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1"/>
          <a:stretch/>
        </p:blipFill>
        <p:spPr>
          <a:xfrm>
            <a:off x="7939311" y="4138447"/>
            <a:ext cx="1818955" cy="2354721"/>
          </a:xfrm>
          <a:prstGeom prst="rect">
            <a:avLst/>
          </a:prstGeom>
        </p:spPr>
      </p:pic>
      <p:sp>
        <p:nvSpPr>
          <p:cNvPr id="30" name="모서리가 둥근 직사각형 29"/>
          <p:cNvSpPr/>
          <p:nvPr/>
        </p:nvSpPr>
        <p:spPr>
          <a:xfrm>
            <a:off x="9538399" y="2858767"/>
            <a:ext cx="309995" cy="2294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화살표 연결선 9"/>
          <p:cNvCxnSpPr>
            <a:stCxn id="30" idx="2"/>
            <a:endCxn id="31" idx="0"/>
          </p:cNvCxnSpPr>
          <p:nvPr/>
        </p:nvCxnSpPr>
        <p:spPr>
          <a:xfrm flipH="1">
            <a:off x="9136745" y="3088225"/>
            <a:ext cx="556652" cy="13429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모서리가 둥근 직사각형 30"/>
          <p:cNvSpPr/>
          <p:nvPr/>
        </p:nvSpPr>
        <p:spPr>
          <a:xfrm>
            <a:off x="8580092" y="4431184"/>
            <a:ext cx="1113305" cy="265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683865" y="3955171"/>
            <a:ext cx="1400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select to transcribe to another language</a:t>
            </a:r>
            <a:endParaRPr lang="ko-KR" altLang="en-US" sz="1000" dirty="0"/>
          </a:p>
        </p:txBody>
      </p:sp>
      <p:sp>
        <p:nvSpPr>
          <p:cNvPr id="32" name="직사각형 8"/>
          <p:cNvSpPr/>
          <p:nvPr/>
        </p:nvSpPr>
        <p:spPr>
          <a:xfrm>
            <a:off x="32167" y="6555458"/>
            <a:ext cx="6904121" cy="3039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※ ตัวเลือกหรือความพร้อมจำหน่ายบางส่วนอาจแตกต่างกันไปตามรหัสรุ่น ภูมิภาคหรือประเทศ ผู้ให้บริการ และ</a:t>
            </a:r>
            <a:r>
              <a:rPr lang="th-TH" altLang="ko-KR" sz="1000" b="1" u="sng" dirty="0" err="1">
                <a:solidFill>
                  <a:srgbClr val="0000FF"/>
                </a:solidFill>
                <a:latin typeface="+mn-ea"/>
              </a:rPr>
              <a:t>เวอร์ชัน</a:t>
            </a: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1000" b="1" u="sng" dirty="0">
                <a:solidFill>
                  <a:srgbClr val="0000FF"/>
                </a:solidFill>
                <a:latin typeface="+mn-ea"/>
              </a:rPr>
              <a:t>SW</a:t>
            </a:r>
            <a:endParaRPr lang="ko-KR" altLang="en-US" sz="1000" b="1" u="sng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4591725" y="880141"/>
            <a:ext cx="531427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 ภาษาที่รองรับสำหรับการถอดเสียง การแปล (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TBU) : </a:t>
            </a: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อังกฤษ (สหรัฐอเมริกา/</a:t>
            </a:r>
            <a:r>
              <a:rPr lang="th-TH" altLang="ko-KR" sz="1000" dirty="0" err="1">
                <a:latin typeface="Arial" panose="020B0604020202020204" pitchFamily="34" charset="0"/>
                <a:cs typeface="Arial" panose="020B0604020202020204" pitchFamily="34" charset="0"/>
              </a:rPr>
              <a:t>บริเ</a:t>
            </a: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ตนใหญ่/อินเดีย)</a:t>
            </a:r>
          </a:p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    โปรตุเกส (บราซิล), สเปน (สเปน/เม็กซิโก/สหรัฐอเมริกา), ฝรั่งเศส (ฝรั่งเศส), เกาหลี, เยอรมัน, อิตาลี,</a:t>
            </a:r>
          </a:p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    จีน (ตัวย่อ), ญี่ปุ่น, </a:t>
            </a:r>
            <a:r>
              <a:rPr lang="th-TH" altLang="ko-KR" sz="1000" dirty="0" err="1">
                <a:latin typeface="Arial" panose="020B0604020202020204" pitchFamily="34" charset="0"/>
                <a:cs typeface="Arial" panose="020B0604020202020204" pitchFamily="34" charset="0"/>
              </a:rPr>
              <a:t>ฮิน</a:t>
            </a: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ดี, โปแลนด์, ไทย, เวียดนาม</a:t>
            </a:r>
            <a:endParaRPr lang="ko-KR" altLang="en-US" sz="1000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5" b="37183"/>
          <a:stretch/>
        </p:blipFill>
        <p:spPr>
          <a:xfrm>
            <a:off x="1652770" y="4858780"/>
            <a:ext cx="1341573" cy="959267"/>
          </a:xfrm>
          <a:prstGeom prst="rect">
            <a:avLst/>
          </a:prstGeom>
        </p:spPr>
      </p:pic>
      <p:sp>
        <p:nvSpPr>
          <p:cNvPr id="36" name="타원 35"/>
          <p:cNvSpPr/>
          <p:nvPr/>
        </p:nvSpPr>
        <p:spPr>
          <a:xfrm>
            <a:off x="2800350" y="3297869"/>
            <a:ext cx="193993" cy="1939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/>
              <a:t>1</a:t>
            </a:r>
            <a:endParaRPr lang="ko-KR" altLang="en-US" b="1" dirty="0"/>
          </a:p>
        </p:txBody>
      </p:sp>
      <p:sp>
        <p:nvSpPr>
          <p:cNvPr id="37" name="타원 36"/>
          <p:cNvSpPr/>
          <p:nvPr/>
        </p:nvSpPr>
        <p:spPr>
          <a:xfrm>
            <a:off x="1728541" y="4882076"/>
            <a:ext cx="193993" cy="1939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/>
              <a:t>2</a:t>
            </a:r>
            <a:endParaRPr lang="ko-KR" altLang="en-US" b="1" dirty="0"/>
          </a:p>
        </p:txBody>
      </p:sp>
      <p:sp>
        <p:nvSpPr>
          <p:cNvPr id="38" name="모서리가 둥근 직사각형 37"/>
          <p:cNvSpPr/>
          <p:nvPr/>
        </p:nvSpPr>
        <p:spPr>
          <a:xfrm>
            <a:off x="1948717" y="5597931"/>
            <a:ext cx="765438" cy="1780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71836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วิธีใช้ตัวช่วยการถอดเสียง (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Transcript assist) -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คำพูดเป็นข้อความ (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Speech to text)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และข้อมูลสรุป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คุณสามารถพูดเป็นไฟล์ข้อความ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(speech to text file)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ด้วยไฟล์ที่บันทึกไว้และจะแสดงการถอดเสียงข้อความและสรุป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*การใช้งาน: เครื่องบันทึกเสียง &gt; เลือกไฟล์บันทึก (หนึ่งไฟล์หรือมากกว่า) &gt; ถอดเสียงที่เมนูด้านล่าง &gt; แท็บ 'ถอดเสียง' เพื่อดูบทถอดเสียงทั้งหมด และแท็บ 'สรุป' เพื่อดูสรุป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Intelligence][Voice Recorder]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วิธีใช้ตัวช่วยการถอดเสียง (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Transcript assist) -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คำพูดเป็นข้อความ (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Speech to text)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และข้อมูลสรุป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7" y="2492215"/>
            <a:ext cx="1840671" cy="3988119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57" y="2492215"/>
            <a:ext cx="1840671" cy="3988119"/>
          </a:xfrm>
          <a:prstGeom prst="rect">
            <a:avLst/>
          </a:prstGeom>
        </p:spPr>
      </p:pic>
      <p:sp>
        <p:nvSpPr>
          <p:cNvPr id="16" name="모서리가 둥근 직사각형 15"/>
          <p:cNvSpPr/>
          <p:nvPr/>
        </p:nvSpPr>
        <p:spPr>
          <a:xfrm>
            <a:off x="2552627" y="5944478"/>
            <a:ext cx="409648" cy="34202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118012" y="2992359"/>
            <a:ext cx="1818566" cy="10938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863534" y="3089850"/>
            <a:ext cx="517791" cy="579985"/>
            <a:chOff x="2016144" y="4665365"/>
            <a:chExt cx="867756" cy="971986"/>
          </a:xfrm>
        </p:grpSpPr>
        <p:sp>
          <p:nvSpPr>
            <p:cNvPr id="14" name="타원 13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97" y="2492215"/>
            <a:ext cx="1841386" cy="398966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26" y="2492215"/>
            <a:ext cx="1844562" cy="3996550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/>
        </p:nvSpPr>
        <p:spPr>
          <a:xfrm>
            <a:off x="4462726" y="2990808"/>
            <a:ext cx="690299" cy="2191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2" name="그룹 21"/>
          <p:cNvGrpSpPr/>
          <p:nvPr/>
        </p:nvGrpSpPr>
        <p:grpSpPr>
          <a:xfrm>
            <a:off x="4894129" y="3031399"/>
            <a:ext cx="517791" cy="579985"/>
            <a:chOff x="2016144" y="4665365"/>
            <a:chExt cx="867756" cy="971986"/>
          </a:xfrm>
        </p:grpSpPr>
        <p:sp>
          <p:nvSpPr>
            <p:cNvPr id="26" name="타원 25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모서리가 둥근 직사각형 27"/>
          <p:cNvSpPr/>
          <p:nvPr/>
        </p:nvSpPr>
        <p:spPr>
          <a:xfrm>
            <a:off x="7509615" y="2990808"/>
            <a:ext cx="690299" cy="2191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룹 28"/>
          <p:cNvGrpSpPr/>
          <p:nvPr/>
        </p:nvGrpSpPr>
        <p:grpSpPr>
          <a:xfrm>
            <a:off x="7941018" y="3001844"/>
            <a:ext cx="517791" cy="579985"/>
            <a:chOff x="2016144" y="4665365"/>
            <a:chExt cx="867756" cy="971986"/>
          </a:xfrm>
        </p:grpSpPr>
        <p:sp>
          <p:nvSpPr>
            <p:cNvPr id="30" name="타원 29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1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직사각형 24"/>
          <p:cNvSpPr/>
          <p:nvPr/>
        </p:nvSpPr>
        <p:spPr>
          <a:xfrm>
            <a:off x="3918435" y="2053624"/>
            <a:ext cx="5089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 ภาษาที่รองรับสำหรับสรุป (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TBU) : </a:t>
            </a: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ภาษาเดียวกัน (39) เป็นรูปแบบอัตโนมัติใน 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Samsung Notes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133645" y="4233294"/>
            <a:ext cx="18309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press and hold or </a:t>
            </a:r>
            <a:r>
              <a:rPr lang="ko-KR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② 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tab the recording files to select, then tab Transcribe</a:t>
            </a:r>
            <a:endParaRPr lang="ko-KR" altLang="en-US" sz="1000" dirty="0"/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5" b="37183"/>
          <a:stretch/>
        </p:blipFill>
        <p:spPr>
          <a:xfrm>
            <a:off x="1652770" y="4858780"/>
            <a:ext cx="1341573" cy="959267"/>
          </a:xfrm>
          <a:prstGeom prst="rect">
            <a:avLst/>
          </a:prstGeom>
        </p:spPr>
      </p:pic>
      <p:sp>
        <p:nvSpPr>
          <p:cNvPr id="36" name="타원 35"/>
          <p:cNvSpPr/>
          <p:nvPr/>
        </p:nvSpPr>
        <p:spPr>
          <a:xfrm>
            <a:off x="1728541" y="4882076"/>
            <a:ext cx="193993" cy="1939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/>
              <a:t>2</a:t>
            </a:r>
            <a:endParaRPr lang="ko-KR" altLang="en-US" b="1" dirty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1948717" y="5597931"/>
            <a:ext cx="765438" cy="1780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/>
          <p:cNvSpPr/>
          <p:nvPr/>
        </p:nvSpPr>
        <p:spPr>
          <a:xfrm>
            <a:off x="2990850" y="3088319"/>
            <a:ext cx="193993" cy="1939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/>
              <a:t>1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2083356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วิธีใช้แอพโทรศัพท์ - แปลสดระหว่างการโทร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เมื่อรับสาย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คุณสามารถเลือกแปลสดหรือโทรข้อความ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พื่อรับการแปลแบบเรียลไทม์เป็นภาษาที่เลือกหรือรับสายโดยไม่ต้องพูดอะไรสักคำและดูในแชทข้อความบนแอพ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Phone.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สำหรับการโทรด้วยข้อความ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Bixby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จะถามผู้โทรและอ่านสคริปต์ให้ผู้โทรฟัง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*Path : 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การตั้งค่า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 แอป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Phone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ตัวเลือกเพิ่มเติม &gt; การตั้งค่า &gt; แปลสดหรือโทรด้วยข้อความ &gt; เปิดและตั้งค่าภาษา ฉันและบุคคลอื่น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2 (สำหรับการแปลสด) การตั้งค่า &gt; คุณสมบัติขั้นสูง &gt; ข่าวกรองขั้นสูง &gt; โทรศัพท์ &gt; เปิด 'การแปลสด'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การใช้งาน: สายเรียกเข้า &gt; แท็บ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Call Assist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แท็บ แปลสด หรือ โทรด้วยข้อความ &gt; คุณสามารถเปลี่ยนตัวเลือกภาษาได้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Intelligence][Phone app - Call]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วิธีใช้แอพโทรศัพท์ - แปลสดระหว่างการโทร (1/2)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" y="3148620"/>
            <a:ext cx="1455127" cy="315277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88" y="3148620"/>
            <a:ext cx="1455127" cy="315277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328"/>
          <a:stretch/>
        </p:blipFill>
        <p:spPr>
          <a:xfrm>
            <a:off x="3205988" y="4792979"/>
            <a:ext cx="1341234" cy="1588771"/>
          </a:xfrm>
          <a:prstGeom prst="rect">
            <a:avLst/>
          </a:prstGeom>
        </p:spPr>
      </p:pic>
      <p:sp>
        <p:nvSpPr>
          <p:cNvPr id="17" name="모서리가 둥근 직사각형 16"/>
          <p:cNvSpPr/>
          <p:nvPr/>
        </p:nvSpPr>
        <p:spPr>
          <a:xfrm>
            <a:off x="760313" y="3690282"/>
            <a:ext cx="714246" cy="1959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1598130" y="3690282"/>
            <a:ext cx="1450880" cy="434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488" y="3126104"/>
            <a:ext cx="1499453" cy="320552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121" y="3148620"/>
            <a:ext cx="1505356" cy="3211426"/>
          </a:xfrm>
          <a:prstGeom prst="rect">
            <a:avLst/>
          </a:prstGeom>
        </p:spPr>
      </p:pic>
      <p:sp>
        <p:nvSpPr>
          <p:cNvPr id="20" name="모서리가 둥근 직사각형 19"/>
          <p:cNvSpPr/>
          <p:nvPr/>
        </p:nvSpPr>
        <p:spPr>
          <a:xfrm>
            <a:off x="5332174" y="5229224"/>
            <a:ext cx="963851" cy="2667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6922173" y="5476875"/>
            <a:ext cx="963851" cy="4667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703"/>
          <a:stretch/>
        </p:blipFill>
        <p:spPr>
          <a:xfrm>
            <a:off x="3211695" y="3142945"/>
            <a:ext cx="1320029" cy="152430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5472350" y="1811823"/>
            <a:ext cx="40866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1000" dirty="0">
                <a:solidFill>
                  <a:srgbClr val="0000FF"/>
                </a:solidFill>
                <a:latin typeface="Arial" panose="020B0604020202020204" pitchFamily="34" charset="0"/>
              </a:rPr>
              <a:t>※ หมายเหตุ : ผลลัพธ์การแปลและความแม่นยำอาจแตกต่างกันไปในแต่ละครั้ง</a:t>
            </a:r>
            <a:endParaRPr lang="ko-KR" altLang="en-US" sz="1000" dirty="0">
              <a:solidFill>
                <a:srgbClr val="0000FF"/>
              </a:solidFill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4259402" y="3475313"/>
            <a:ext cx="278295" cy="25988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4259402" y="5127857"/>
            <a:ext cx="278295" cy="25988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화살표 연결선 13"/>
          <p:cNvCxnSpPr>
            <a:endCxn id="19" idx="1"/>
          </p:cNvCxnSpPr>
          <p:nvPr/>
        </p:nvCxnSpPr>
        <p:spPr>
          <a:xfrm flipV="1">
            <a:off x="2809875" y="3605256"/>
            <a:ext cx="1449527" cy="2047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>
            <a:endCxn id="22" idx="1"/>
          </p:cNvCxnSpPr>
          <p:nvPr/>
        </p:nvCxnSpPr>
        <p:spPr>
          <a:xfrm>
            <a:off x="2809875" y="4007469"/>
            <a:ext cx="1449527" cy="12503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그림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95" y="3126104"/>
            <a:ext cx="1502538" cy="32555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2110260" y="6351225"/>
            <a:ext cx="851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For settings</a:t>
            </a:r>
            <a:endParaRPr lang="ko-KR" altLang="en-US" sz="1000" dirty="0"/>
          </a:p>
        </p:txBody>
      </p:sp>
      <p:sp>
        <p:nvSpPr>
          <p:cNvPr id="28" name="직사각형 27"/>
          <p:cNvSpPr/>
          <p:nvPr/>
        </p:nvSpPr>
        <p:spPr>
          <a:xfrm>
            <a:off x="7045998" y="6351225"/>
            <a:ext cx="9156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When calling</a:t>
            </a:r>
            <a:endParaRPr lang="ko-KR" altLang="en-US" sz="1000" dirty="0"/>
          </a:p>
        </p:txBody>
      </p:sp>
      <p:sp>
        <p:nvSpPr>
          <p:cNvPr id="25" name="직사각형 8"/>
          <p:cNvSpPr/>
          <p:nvPr/>
        </p:nvSpPr>
        <p:spPr>
          <a:xfrm>
            <a:off x="32167" y="6555458"/>
            <a:ext cx="6904121" cy="3039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※ ตัวเลือกหรือความพร้อมจำหน่ายบางส่วนอาจแตกต่างกันไปตามรหัสรุ่น ภูมิภาคหรือประเทศ ผู้ให้บริการ และ</a:t>
            </a:r>
            <a:r>
              <a:rPr lang="th-TH" altLang="ko-KR" sz="1000" b="1" u="sng" dirty="0" err="1">
                <a:solidFill>
                  <a:srgbClr val="0000FF"/>
                </a:solidFill>
                <a:latin typeface="+mn-ea"/>
              </a:rPr>
              <a:t>เวอร์ชัน</a:t>
            </a: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1000" b="1" u="sng" dirty="0">
                <a:solidFill>
                  <a:srgbClr val="0000FF"/>
                </a:solidFill>
                <a:latin typeface="+mn-ea"/>
              </a:rPr>
              <a:t>SW</a:t>
            </a:r>
            <a:endParaRPr lang="ko-KR" altLang="en-US" sz="1000" b="1" u="sng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5518976" y="1997645"/>
            <a:ext cx="22092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 รองรับ (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TBU) : 13 </a:t>
            </a: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ภาษา (17 ท้องถิ่น)</a:t>
            </a:r>
            <a:endParaRPr lang="en-US" altLang="ko-K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71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เหตุใดประเภทหน้าจอ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S24 Ultra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จึงเปลี่ยนจากขอบจอโค้ง เป็นจอแบน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การออกแบบการอัดรีดของ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Ultra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ซึ่งต่อยอดมาจากการออกแบบโน้ต มีข้อดีดังต่อไปนี้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แม้ว่าจะเป็นอุปกรณ์ที่มีหน้าจอขนาดใหญ่ แต่ก็ให้การยึดเกาะที่มั่นคงโดยการใช้ความโค้งทั้งสองด้าน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ถึงแม้จะเป็นเครื่องที่หนา แต่ก็มีเส้นโค้งทำให้ดูเพรียวบาง</a:t>
            </a:r>
          </a:p>
          <a:p>
            <a:pPr marL="171450" indent="-171450" latinLnBrk="1">
              <a:lnSpc>
                <a:spcPct val="150000"/>
              </a:lnSpc>
              <a:buFontTx/>
              <a:buChar char="-"/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มีข้อได้เปรียบในการจัดเก็บปากกา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อย่างไรก็ตาม ในกรณีของ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Ultra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โมเดลดังกล่าวเน้นประสิทธิภาพการทำงานโดยอิงจากการใช้ปากกา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S-pen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ของเราเองผู้ใช้คิดค้น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VOCs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เพื่อปรับปรุงการใช้งานปากกา และจาก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S23 Ultra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เราได้ออกแบบเพื่อทำให้พื้นผิวโค้งเรียบและปรับปรุงการใช้งานปากกาโดยเฉพาะอย่างยิ่งสำหรับ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S24 Ultra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ในขณะที่ใช้จอแสดงผลแบบแบนทั้งหมดเพื่อปรับปรุงการใช้งานปากกา เรายังคงรักษาจุดแข็งของการออกแบบที่กล่าวถึงข้างต้นโดยการใช้การออกแบบที่ยื่นออกมานอกจากนี้ กรอบยังถูกนำไปใช้กับรุ่น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Ultra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เป็นครั้งแรก เสริมความรู้สึกสะอาดตาจากดีไซน์ด้านหน้า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เหตุใดประเภทหน้าจอ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S24 Ultra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จึงเปลี่ยนจากขอบจอโค้งเป็นจอแบน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374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วิธีใช้แอพโทรศัพท์ - แปลสดระหว่างการโทร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คุณสามารถปิดเสียงของฉันหรือเสียงของบุคคลอื่นเพื่อบล็อกเสียงภาษาต้นฉบับ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แต่เพื่อส่งคำแปลของสิ่งที่ฉันพูดหรือเพื่อฟังคำแปลของสิ่งที่บุคคลอื่นพูดผ่านเมนู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หากต้องการเลิกบล็อก คุณสามารถปิดคุณสมบัติต่างๆ ได้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คุณยังสามารถตั้งค่าภาษาและเสียงให้กับแต่ละคนด้วยหมายเลขโทรศัพท์หรือรายชื่อติดต่อเฉพาะได้อีกด้วย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การตั้งค่า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 ปิดเสียงต้นฉบับ: การตั้งค่า &gt; คุณสมบัติขั้นสูง &gt; ปัญญาขั้นสูง &gt; โทรศัพท์ &gt; เปิด "ปิดเสียงของฉัน" หรือ "ปิดเสียงของบุคคลอื่น"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 ตั้งค่าภาษาและเสียงล่วงหน้า : การตั้งค่า &gt; คุณสมบัติขั้นสูง &gt; ปัญญาขั้นสูง &gt; โทรศัพท์ &gt; ตั้งค่าภาษาและเสียงสำหรับแต่ละบุคคล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Intelligence][Phone app - Call]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วิธีใช้แอพโทรศัพท์ - แปลสดระหว่างการโทร (2/2)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546458" y="3933354"/>
            <a:ext cx="15589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To block my original language voice for the other person to hear a translation only</a:t>
            </a:r>
            <a:endParaRPr lang="ko-KR" altLang="en-US" sz="1000" dirty="0"/>
          </a:p>
        </p:txBody>
      </p:sp>
      <p:sp>
        <p:nvSpPr>
          <p:cNvPr id="25" name="직사각형 8"/>
          <p:cNvSpPr/>
          <p:nvPr/>
        </p:nvSpPr>
        <p:spPr>
          <a:xfrm>
            <a:off x="32167" y="6555458"/>
            <a:ext cx="6904121" cy="3039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※ ตัวเลือกหรือความพร้อมจำหน่ายบางส่วนอาจแตกต่างกันไปตามรหัสรุ่น ภูมิภาคหรือประเทศ ผู้ให้บริการ และ</a:t>
            </a:r>
            <a:r>
              <a:rPr lang="th-TH" altLang="ko-KR" sz="1000" b="1" u="sng" dirty="0" err="1">
                <a:solidFill>
                  <a:srgbClr val="0000FF"/>
                </a:solidFill>
                <a:latin typeface="+mn-ea"/>
              </a:rPr>
              <a:t>เวอร์ชัน</a:t>
            </a: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1000" b="1" u="sng" dirty="0">
                <a:solidFill>
                  <a:srgbClr val="0000FF"/>
                </a:solidFill>
                <a:latin typeface="+mn-ea"/>
              </a:rPr>
              <a:t>SW</a:t>
            </a:r>
            <a:endParaRPr lang="ko-KR" altLang="en-US" sz="1000" b="1" u="sng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85" y="3128845"/>
            <a:ext cx="1607891" cy="348376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5" y="3128845"/>
            <a:ext cx="1607891" cy="3483763"/>
          </a:xfrm>
          <a:prstGeom prst="rect">
            <a:avLst/>
          </a:prstGeom>
        </p:spPr>
      </p:pic>
      <p:sp>
        <p:nvSpPr>
          <p:cNvPr id="30" name="모서리가 둥근 직사각형 29"/>
          <p:cNvSpPr/>
          <p:nvPr/>
        </p:nvSpPr>
        <p:spPr>
          <a:xfrm>
            <a:off x="138584" y="3813253"/>
            <a:ext cx="1607891" cy="3396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1929284" y="4051610"/>
            <a:ext cx="1607891" cy="3746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1929284" y="5093905"/>
            <a:ext cx="1607891" cy="3746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3546459" y="5024280"/>
            <a:ext cx="19589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To block the other person’s original language voice for me to hear a translation only</a:t>
            </a:r>
            <a:endParaRPr lang="ko-KR" altLang="en-US" sz="1000" dirty="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19" y="3128845"/>
            <a:ext cx="1607891" cy="348376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407" y="3128845"/>
            <a:ext cx="1607890" cy="3483763"/>
          </a:xfrm>
          <a:prstGeom prst="rect">
            <a:avLst/>
          </a:prstGeom>
        </p:spPr>
      </p:pic>
      <p:sp>
        <p:nvSpPr>
          <p:cNvPr id="19" name="모서리가 둥근 직사각형 18"/>
          <p:cNvSpPr/>
          <p:nvPr/>
        </p:nvSpPr>
        <p:spPr>
          <a:xfrm>
            <a:off x="5905449" y="5564856"/>
            <a:ext cx="1607891" cy="4549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057859" y="2931519"/>
            <a:ext cx="15408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Mute original voice </a:t>
            </a:r>
            <a:endParaRPr lang="ko-KR" altLang="en-US" sz="1000" b="1" dirty="0"/>
          </a:p>
        </p:txBody>
      </p:sp>
      <p:sp>
        <p:nvSpPr>
          <p:cNvPr id="10" name="직사각형 9"/>
          <p:cNvSpPr/>
          <p:nvPr/>
        </p:nvSpPr>
        <p:spPr>
          <a:xfrm>
            <a:off x="6611755" y="2942647"/>
            <a:ext cx="20569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② </a:t>
            </a:r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language and voice presets </a:t>
            </a:r>
            <a:endParaRPr lang="ko-KR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1337643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วิธีใช้แอพแปลภาษา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คุณสามารถตั้งค่าและใช้การแปลบทสนทนาพูดสดผ่านแอพแปลภาษาได้ ไม่ว่าจะเป็นการอ่านออกเสียงข้อความหรือเสียง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การตั้งค่า :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 (การตั้งค่า) การตั้งค่า &gt; คุณสมบัติขั้นสูง &gt;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Advanced intelligence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แปลภาษา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 (การใช้งาน)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Quick Panel &gt; ‘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แปลภาษา’ (ปัดไปทางซ้ายเพื่อดูในหน้าจอถัดไป) &gt; ตั้งค่าตัวเลือกภาษาที่จะแปล &gt; แท็บ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Talk button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Intelligence][Interpreter]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วิธีใช้แอพแปลภาษา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25" name="직사각형 8"/>
          <p:cNvSpPr/>
          <p:nvPr/>
        </p:nvSpPr>
        <p:spPr>
          <a:xfrm>
            <a:off x="32167" y="6555458"/>
            <a:ext cx="6904121" cy="3039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※ ตัวเลือกหรือความพร้อมจำหน่ายบางส่วนอาจแตกต่างกันไปตามรหัสรุ่น ภูมิภาคหรือประเทศ ผู้ให้บริการ และ</a:t>
            </a:r>
            <a:r>
              <a:rPr lang="th-TH" altLang="ko-KR" sz="1000" b="1" u="sng" dirty="0" err="1">
                <a:solidFill>
                  <a:srgbClr val="0000FF"/>
                </a:solidFill>
                <a:latin typeface="+mn-ea"/>
              </a:rPr>
              <a:t>เวอร์ชัน</a:t>
            </a: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1000" b="1" u="sng" dirty="0">
                <a:solidFill>
                  <a:srgbClr val="0000FF"/>
                </a:solidFill>
                <a:latin typeface="+mn-ea"/>
              </a:rPr>
              <a:t>SW</a:t>
            </a:r>
            <a:endParaRPr lang="ko-KR" altLang="en-US" sz="1000" b="1" u="sng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51" y="2645206"/>
            <a:ext cx="1727689" cy="374332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" y="2645206"/>
            <a:ext cx="1727689" cy="374332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45" y="2645206"/>
            <a:ext cx="1727689" cy="374332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251" y="2645206"/>
            <a:ext cx="1727688" cy="374332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80"/>
          <a:stretch/>
        </p:blipFill>
        <p:spPr>
          <a:xfrm>
            <a:off x="8084526" y="2645206"/>
            <a:ext cx="1727688" cy="850469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8298686" y="3426873"/>
            <a:ext cx="1558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tab ‘More options’ to go settings menu</a:t>
            </a:r>
            <a:endParaRPr lang="ko-KR" altLang="en-US" sz="1000" dirty="0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7054116" y="4231889"/>
            <a:ext cx="861160" cy="3746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5643175" y="3478626"/>
            <a:ext cx="395675" cy="4932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018831" y="2438632"/>
            <a:ext cx="14285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Set for Interpreter</a:t>
            </a:r>
            <a:endParaRPr lang="ko-KR" altLang="en-US" sz="1000" b="1" dirty="0"/>
          </a:p>
        </p:txBody>
      </p:sp>
      <p:grpSp>
        <p:nvGrpSpPr>
          <p:cNvPr id="26" name="그룹 25"/>
          <p:cNvGrpSpPr/>
          <p:nvPr/>
        </p:nvGrpSpPr>
        <p:grpSpPr>
          <a:xfrm>
            <a:off x="5657688" y="3689678"/>
            <a:ext cx="517791" cy="579985"/>
            <a:chOff x="2016144" y="4665365"/>
            <a:chExt cx="867756" cy="971986"/>
          </a:xfrm>
        </p:grpSpPr>
        <p:sp>
          <p:nvSpPr>
            <p:cNvPr id="28" name="타원 27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9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모서리가 둥근 직사각형 33"/>
          <p:cNvSpPr/>
          <p:nvPr/>
        </p:nvSpPr>
        <p:spPr>
          <a:xfrm>
            <a:off x="7054116" y="5770582"/>
            <a:ext cx="861160" cy="3746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모서리가 둥근 직사각형 34"/>
          <p:cNvSpPr/>
          <p:nvPr/>
        </p:nvSpPr>
        <p:spPr>
          <a:xfrm>
            <a:off x="7747477" y="2881740"/>
            <a:ext cx="206908" cy="1956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모서리가 둥근 직사각형 35"/>
          <p:cNvSpPr/>
          <p:nvPr/>
        </p:nvSpPr>
        <p:spPr>
          <a:xfrm>
            <a:off x="9026016" y="3092464"/>
            <a:ext cx="722726" cy="2127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화살표 연결선 19"/>
          <p:cNvCxnSpPr>
            <a:stCxn id="35" idx="3"/>
            <a:endCxn id="36" idx="1"/>
          </p:cNvCxnSpPr>
          <p:nvPr/>
        </p:nvCxnSpPr>
        <p:spPr>
          <a:xfrm>
            <a:off x="7954385" y="2979549"/>
            <a:ext cx="1071631" cy="2192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6343683" y="2438632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② </a:t>
            </a:r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How to use</a:t>
            </a:r>
            <a:endParaRPr lang="ko-KR" altLang="en-US" sz="1000" b="1" dirty="0"/>
          </a:p>
        </p:txBody>
      </p:sp>
      <p:sp>
        <p:nvSpPr>
          <p:cNvPr id="38" name="모서리가 둥근 직사각형 37"/>
          <p:cNvSpPr/>
          <p:nvPr/>
        </p:nvSpPr>
        <p:spPr>
          <a:xfrm>
            <a:off x="86209" y="4215628"/>
            <a:ext cx="1712549" cy="3746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5472350" y="1421298"/>
            <a:ext cx="40866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1000" dirty="0">
                <a:solidFill>
                  <a:srgbClr val="0000FF"/>
                </a:solidFill>
                <a:latin typeface="Arial" panose="020B0604020202020204" pitchFamily="34" charset="0"/>
              </a:rPr>
              <a:t>※ หมายเหตุ : ผลลัพธ์การแปลและความแม่นยำอาจแตกต่างกันไปในแต่ละครั้ง</a:t>
            </a:r>
            <a:endParaRPr lang="ko-KR" altLang="en-US" sz="1000" dirty="0">
              <a:solidFill>
                <a:srgbClr val="0000FF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5518976" y="1607120"/>
            <a:ext cx="22092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 รองรับ (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TBU) : 13 </a:t>
            </a: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ภาษา (17 ท้องถิ่น)</a:t>
            </a:r>
            <a:endParaRPr lang="en-US" altLang="ko-K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211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วิธีใช้ตัวช่วยการเขียน (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Writing assist) -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รูปแบบการเขียน/การสะกดและไวยากรณ์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มีฟังก์ชันรูปแบบการเขียนเพื่อเปลี่ยนโทนเสียงและแนะนำการสะกดและไวยากรณ์สำหรับการแก้ไข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การตั้งค่า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คีย์บอร์ด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เขียนข้อความ &gt; แท็บ ความช่วยเหลือในการเขียน &gt; เปิดใช้งานฟังก์ชัน &gt; เลือกสไตล์การเขียน/การสะกดและไวยากรณ์ &gt; เลือกคัดลอกหรือแทรก (ตัวเลือกสไตล์การเขียน: มืออาชีพ/ไม่เป็นทางการ/#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social/Polite/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Emojify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Intelligence][Samsung Keyboard]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วิธีใช้ตัวช่วยการเขียน (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 assist) -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รูปแบบการเขียน/การสะกดและไวยากรณ์</a:t>
            </a:r>
            <a:b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h-TH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21" y="2945104"/>
            <a:ext cx="1715744" cy="371744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971" y="2945104"/>
            <a:ext cx="1715744" cy="3717444"/>
          </a:xfrm>
          <a:prstGeom prst="rect">
            <a:avLst/>
          </a:prstGeom>
        </p:spPr>
      </p:pic>
      <p:sp>
        <p:nvSpPr>
          <p:cNvPr id="18" name="모서리가 둥근 직사각형 17"/>
          <p:cNvSpPr/>
          <p:nvPr/>
        </p:nvSpPr>
        <p:spPr>
          <a:xfrm>
            <a:off x="4039443" y="5576232"/>
            <a:ext cx="1227882" cy="25306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4039443" y="5860226"/>
            <a:ext cx="1227882" cy="25306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1" name="직선 화살표 연결선 20"/>
          <p:cNvCxnSpPr>
            <a:stCxn id="18" idx="3"/>
          </p:cNvCxnSpPr>
          <p:nvPr/>
        </p:nvCxnSpPr>
        <p:spPr>
          <a:xfrm flipV="1">
            <a:off x="5267325" y="5457825"/>
            <a:ext cx="352646" cy="2449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>
            <a:stCxn id="19" idx="3"/>
          </p:cNvCxnSpPr>
          <p:nvPr/>
        </p:nvCxnSpPr>
        <p:spPr>
          <a:xfrm flipV="1">
            <a:off x="5267325" y="5860226"/>
            <a:ext cx="2257646" cy="1265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971" y="2945104"/>
            <a:ext cx="1715744" cy="3717444"/>
          </a:xfrm>
          <a:prstGeom prst="rect">
            <a:avLst/>
          </a:prstGeom>
        </p:spPr>
      </p:pic>
      <p:sp>
        <p:nvSpPr>
          <p:cNvPr id="27" name="모서리가 둥근 직사각형 26"/>
          <p:cNvSpPr/>
          <p:nvPr/>
        </p:nvSpPr>
        <p:spPr>
          <a:xfrm>
            <a:off x="7524971" y="5297426"/>
            <a:ext cx="1715744" cy="11064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위쪽 화살표 27"/>
          <p:cNvSpPr/>
          <p:nvPr/>
        </p:nvSpPr>
        <p:spPr>
          <a:xfrm>
            <a:off x="8879562" y="5655438"/>
            <a:ext cx="276847" cy="536109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9180668" y="5667500"/>
            <a:ext cx="6872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swipe up to select more</a:t>
            </a:r>
            <a:endParaRPr lang="ko-KR" altLang="en-US" sz="1000" dirty="0"/>
          </a:p>
        </p:txBody>
      </p:sp>
      <p:sp>
        <p:nvSpPr>
          <p:cNvPr id="23" name="직사각형 22"/>
          <p:cNvSpPr/>
          <p:nvPr/>
        </p:nvSpPr>
        <p:spPr>
          <a:xfrm>
            <a:off x="0" y="2425894"/>
            <a:ext cx="96981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 ภาษาที่รองรับสำหรับรูปแบบการเขียน การสะกดและไวยากรณ์ (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TBU) : </a:t>
            </a: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อังกฤษ, โปรตุเกส, สเปน, ฝรั่งเศส, เกาหลี, เยอรมัน, อิตาลี, จีน (ตัวเต็ม/ตัวย่อ)</a:t>
            </a:r>
          </a:p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   ญี่ปุ่น, รัสเซีย, อาหรับ, </a:t>
            </a:r>
            <a:r>
              <a:rPr lang="th-TH" altLang="ko-KR" sz="1000" dirty="0" err="1">
                <a:latin typeface="Arial" panose="020B0604020202020204" pitchFamily="34" charset="0"/>
                <a:cs typeface="Arial" panose="020B0604020202020204" pitchFamily="34" charset="0"/>
              </a:rPr>
              <a:t>ฮิน</a:t>
            </a: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ดี, โปแลนด์, ไทย, เวียดนาม, อินโดนีเซีย, ตุรกี, 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Rumanian, </a:t>
            </a: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ดัตช์, สวีเดน, เช็ก, เดนมาร์ก, ฟินแลนด์, ฮังการี, ยูเครน, ฮิบรู,</a:t>
            </a:r>
          </a:p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   กรีก, เซอร์เบีย, บัลแกเรีย, โครเอเชีย, นอร์เวย์, สโลวาเกีย, ลิทัวเนีย, สโลวีเนีย, ลัตเวีย, เอสโตเนีย, เบงกาลี, สวา</a:t>
            </a:r>
            <a:r>
              <a:rPr lang="th-TH" altLang="ko-KR" sz="1000" dirty="0" err="1">
                <a:latin typeface="Arial" panose="020B0604020202020204" pitchFamily="34" charset="0"/>
                <a:cs typeface="Arial" panose="020B0604020202020204" pitchFamily="34" charset="0"/>
              </a:rPr>
              <a:t>ฮีลี</a:t>
            </a: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 (แอฟริกา)</a:t>
            </a:r>
          </a:p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 แอพที่รองรับสำหรับรูปแบบการเขียน (เปลี่ยนโทนสี) การสะกดและไวยากรณ์ : แอพทั้งหมดที่มี 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Samsung Keyboard</a:t>
            </a:r>
            <a:endParaRPr lang="ko-KR" altLang="en-US" sz="1000" dirty="0"/>
          </a:p>
        </p:txBody>
      </p:sp>
      <p:sp>
        <p:nvSpPr>
          <p:cNvPr id="24" name="직사각형 8"/>
          <p:cNvSpPr/>
          <p:nvPr/>
        </p:nvSpPr>
        <p:spPr>
          <a:xfrm>
            <a:off x="32167" y="6555458"/>
            <a:ext cx="6904121" cy="3039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※ ตัวเลือกหรือความพร้อมจำหน่ายบางส่วนอาจแตกต่างกันไปตามรหัสรุ่น ภูมิภาคหรือประเทศ ผู้ให้บริการ และ</a:t>
            </a:r>
            <a:r>
              <a:rPr lang="th-TH" altLang="ko-KR" sz="1000" b="1" u="sng" dirty="0" err="1">
                <a:solidFill>
                  <a:srgbClr val="0000FF"/>
                </a:solidFill>
                <a:latin typeface="+mn-ea"/>
              </a:rPr>
              <a:t>เวอร์ชัน</a:t>
            </a: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1000" b="1" u="sng" dirty="0">
                <a:solidFill>
                  <a:srgbClr val="0000FF"/>
                </a:solidFill>
                <a:latin typeface="+mn-ea"/>
              </a:rPr>
              <a:t>SW</a:t>
            </a:r>
            <a:endParaRPr lang="ko-KR" altLang="en-US" sz="1000" b="1" u="sng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1" y="2945104"/>
            <a:ext cx="1715082" cy="3716010"/>
          </a:xfrm>
          <a:prstGeom prst="rect">
            <a:avLst/>
          </a:prstGeom>
        </p:spPr>
      </p:pic>
      <p:sp>
        <p:nvSpPr>
          <p:cNvPr id="16" name="모서리가 둥근 직사각형 15"/>
          <p:cNvSpPr/>
          <p:nvPr/>
        </p:nvSpPr>
        <p:spPr>
          <a:xfrm>
            <a:off x="131663" y="5061882"/>
            <a:ext cx="268387" cy="1863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99" y="2945104"/>
            <a:ext cx="1715082" cy="3716010"/>
          </a:xfrm>
          <a:prstGeom prst="rect">
            <a:avLst/>
          </a:prstGeom>
        </p:spPr>
      </p:pic>
      <p:sp>
        <p:nvSpPr>
          <p:cNvPr id="17" name="모서리가 둥근 직사각형 16"/>
          <p:cNvSpPr/>
          <p:nvPr/>
        </p:nvSpPr>
        <p:spPr>
          <a:xfrm>
            <a:off x="2914650" y="6071532"/>
            <a:ext cx="495300" cy="25306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96062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Writing assist (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ตัวช่วยเขียน) - การแปลแชท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ให้บริการแปลแชทและข้อความเป็นภาษาที่เลือกบนแอปที่รองรับฟังก์ชันนี้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การแปลได้รับการประมวลผลบนโทรศัพท์ของคุณ ดังนั้นคุณต้องดาวน์โหลดชุดภาษาเพื่อแปลที่คุณต้องการบนอุปกรณ์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การตั้งค่า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การตั้งค่า &gt; คุณสมบัติขั้นสูง &gt; ระบบอัจฉริยะขั้นสูง &gt; แป้นพิมพ์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การแปลแชท &gt; เปิดและดาวน์โหลดชุดภาษาสำหรับการแปล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[Set for Chat translation]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Intelligence][Samsung Keyboard]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 assist (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ตัวช่วยเขียน) - การแปลแชท (1/2)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3530600"/>
            <a:ext cx="1430215" cy="3098799"/>
          </a:xfrm>
          <a:prstGeom prst="rect">
            <a:avLst/>
          </a:prstGeom>
        </p:spPr>
      </p:pic>
      <p:sp>
        <p:nvSpPr>
          <p:cNvPr id="23" name="모서리가 둥근 직사각형 22"/>
          <p:cNvSpPr/>
          <p:nvPr/>
        </p:nvSpPr>
        <p:spPr>
          <a:xfrm>
            <a:off x="4127104" y="5311238"/>
            <a:ext cx="1381098" cy="29538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9" name="그룹 18"/>
          <p:cNvGrpSpPr/>
          <p:nvPr/>
        </p:nvGrpSpPr>
        <p:grpSpPr>
          <a:xfrm>
            <a:off x="5074174" y="5354377"/>
            <a:ext cx="517791" cy="579985"/>
            <a:chOff x="2016144" y="4665365"/>
            <a:chExt cx="867756" cy="971986"/>
          </a:xfrm>
        </p:grpSpPr>
        <p:sp>
          <p:nvSpPr>
            <p:cNvPr id="20" name="타원 19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1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직사각형 30"/>
          <p:cNvSpPr/>
          <p:nvPr/>
        </p:nvSpPr>
        <p:spPr>
          <a:xfrm>
            <a:off x="68770" y="2501575"/>
            <a:ext cx="40269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1100" dirty="0">
                <a:solidFill>
                  <a:srgbClr val="0000FF"/>
                </a:solidFill>
                <a:latin typeface="Arial" panose="020B0604020202020204" pitchFamily="34" charset="0"/>
              </a:rPr>
              <a:t>※ หมายเหตุ : ผลลัพธ์การแปลและความแม่นยำอาจแตกต่างกันไปในแต่ละครั้ง</a:t>
            </a:r>
            <a:endParaRPr lang="ko-KR" altLang="en-US" sz="1100" dirty="0">
              <a:solidFill>
                <a:srgbClr val="0000FF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1" y="3516624"/>
            <a:ext cx="1413114" cy="3061748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/>
        </p:nvSpPr>
        <p:spPr>
          <a:xfrm>
            <a:off x="285169" y="4399051"/>
            <a:ext cx="1381098" cy="3959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68" y="3497574"/>
            <a:ext cx="1443808" cy="3128250"/>
          </a:xfrm>
          <a:prstGeom prst="rect">
            <a:avLst/>
          </a:prstGeom>
        </p:spPr>
      </p:pic>
      <p:sp>
        <p:nvSpPr>
          <p:cNvPr id="27" name="모서리가 둥근 직사각형 26"/>
          <p:cNvSpPr/>
          <p:nvPr/>
        </p:nvSpPr>
        <p:spPr>
          <a:xfrm>
            <a:off x="7081301" y="4261968"/>
            <a:ext cx="243065" cy="21624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7"/>
          <p:cNvGrpSpPr/>
          <p:nvPr/>
        </p:nvGrpSpPr>
        <p:grpSpPr>
          <a:xfrm>
            <a:off x="7032880" y="4297504"/>
            <a:ext cx="517791" cy="579985"/>
            <a:chOff x="2016144" y="4665365"/>
            <a:chExt cx="867756" cy="971986"/>
          </a:xfrm>
        </p:grpSpPr>
        <p:sp>
          <p:nvSpPr>
            <p:cNvPr id="29" name="타원 28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0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직사각형 2"/>
          <p:cNvSpPr/>
          <p:nvPr/>
        </p:nvSpPr>
        <p:spPr>
          <a:xfrm>
            <a:off x="7528671" y="4421221"/>
            <a:ext cx="13615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download language packs to use for translation</a:t>
            </a:r>
            <a:endParaRPr lang="ko-KR" altLang="en-US" sz="1000" dirty="0"/>
          </a:p>
        </p:txBody>
      </p:sp>
      <p:sp>
        <p:nvSpPr>
          <p:cNvPr id="33" name="직사각형 8"/>
          <p:cNvSpPr/>
          <p:nvPr/>
        </p:nvSpPr>
        <p:spPr>
          <a:xfrm>
            <a:off x="32167" y="6555458"/>
            <a:ext cx="6904121" cy="3039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※ ตัวเลือกหรือความพร้อมจำหน่ายบางส่วนอาจแตกต่างกันไปตามรหัสรุ่น ภูมิภาคหรือประเทศ ผู้ให้บริการ และ</a:t>
            </a:r>
            <a:r>
              <a:rPr lang="th-TH" altLang="ko-KR" sz="1000" b="1" u="sng" dirty="0" err="1">
                <a:solidFill>
                  <a:srgbClr val="0000FF"/>
                </a:solidFill>
                <a:latin typeface="+mn-ea"/>
              </a:rPr>
              <a:t>เวอร์ชัน</a:t>
            </a: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1000" b="1" u="sng" dirty="0">
                <a:solidFill>
                  <a:srgbClr val="0000FF"/>
                </a:solidFill>
                <a:latin typeface="+mn-ea"/>
              </a:rPr>
              <a:t>SW</a:t>
            </a:r>
            <a:endParaRPr lang="ko-KR" altLang="en-US" sz="1000" b="1" u="sng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442765" y="2599016"/>
            <a:ext cx="53394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 รองรับ (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TBU) : 13 </a:t>
            </a: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ภาษา (17) ประเทศ</a:t>
            </a:r>
          </a:p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 แอพที่รองรับการแปลแชท: 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Samsung Messages, Google Messages, </a:t>
            </a:r>
            <a:r>
              <a:rPr lang="en-US" altLang="ko-KR" sz="1000" dirty="0" err="1">
                <a:latin typeface="Arial" panose="020B0604020202020204" pitchFamily="34" charset="0"/>
                <a:cs typeface="Arial" panose="020B0604020202020204" pitchFamily="34" charset="0"/>
              </a:rPr>
              <a:t>KakaoTalk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    WhatsApp, Instagram(DM), Google Chat, </a:t>
            </a: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สัญญาณ, 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Line Messenger, Tango</a:t>
            </a:r>
            <a:endParaRPr lang="ko-KR" altLang="en-US" sz="1000" dirty="0"/>
          </a:p>
        </p:txBody>
      </p:sp>
      <p:sp>
        <p:nvSpPr>
          <p:cNvPr id="34" name="모서리가 둥근 직사각형 33"/>
          <p:cNvSpPr/>
          <p:nvPr/>
        </p:nvSpPr>
        <p:spPr>
          <a:xfrm>
            <a:off x="4127104" y="3898748"/>
            <a:ext cx="1381098" cy="29538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5" name="그룹 34"/>
          <p:cNvGrpSpPr/>
          <p:nvPr/>
        </p:nvGrpSpPr>
        <p:grpSpPr>
          <a:xfrm>
            <a:off x="5196694" y="3936922"/>
            <a:ext cx="517791" cy="579985"/>
            <a:chOff x="2016144" y="4665365"/>
            <a:chExt cx="867756" cy="971986"/>
          </a:xfrm>
        </p:grpSpPr>
        <p:sp>
          <p:nvSpPr>
            <p:cNvPr id="36" name="타원 35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7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07" y="3492699"/>
            <a:ext cx="1434758" cy="3108642"/>
          </a:xfrm>
          <a:prstGeom prst="rect">
            <a:avLst/>
          </a:prstGeom>
        </p:spPr>
      </p:pic>
      <p:sp>
        <p:nvSpPr>
          <p:cNvPr id="22" name="모서리가 둥근 직사각형 21"/>
          <p:cNvSpPr/>
          <p:nvPr/>
        </p:nvSpPr>
        <p:spPr>
          <a:xfrm>
            <a:off x="2202779" y="5035728"/>
            <a:ext cx="1381098" cy="2454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4" name="그룹 23"/>
          <p:cNvGrpSpPr/>
          <p:nvPr/>
        </p:nvGrpSpPr>
        <p:grpSpPr>
          <a:xfrm>
            <a:off x="3094179" y="5071453"/>
            <a:ext cx="517791" cy="579985"/>
            <a:chOff x="2016144" y="4665365"/>
            <a:chExt cx="867756" cy="971986"/>
          </a:xfrm>
        </p:grpSpPr>
        <p:sp>
          <p:nvSpPr>
            <p:cNvPr id="25" name="타원 24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6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5863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Writing assist - Chat translation?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การใช้งาน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แอพ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(Messages or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แอพแชท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ที่รองรับ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ฟั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งก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์ชั่น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แท็บความช่วยเหลือในการเขียน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แท็บ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‘Chat translation’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แท็บเปิดทั้ง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ฟั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งก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์ชั่นแ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ละ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ฟั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งก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์ชั่น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สำหรับแอพใน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ป๊อ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ปอ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ัป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เลือกภาษาที่จะแปลในตัวเลือกภาษา 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ป๊อ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ปอ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ัป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ด้านบน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พิมพ์ข้อความ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[Use with Chat translation]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Intelligence][Samsung Keyboard]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 assist - Chat translation (2/2)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9" y="2743200"/>
            <a:ext cx="1749669" cy="379095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553" y="2743200"/>
            <a:ext cx="1749669" cy="37909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35" y="2743200"/>
            <a:ext cx="1749669" cy="3790950"/>
          </a:xfrm>
          <a:prstGeom prst="rect">
            <a:avLst/>
          </a:prstGeom>
        </p:spPr>
      </p:pic>
      <p:sp>
        <p:nvSpPr>
          <p:cNvPr id="14" name="모서리가 둥근 직사각형 13"/>
          <p:cNvSpPr/>
          <p:nvPr/>
        </p:nvSpPr>
        <p:spPr>
          <a:xfrm>
            <a:off x="581222" y="4863419"/>
            <a:ext cx="266504" cy="2705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/>
          <p:cNvGrpSpPr/>
          <p:nvPr/>
        </p:nvGrpSpPr>
        <p:grpSpPr>
          <a:xfrm>
            <a:off x="552118" y="4916460"/>
            <a:ext cx="517791" cy="579985"/>
            <a:chOff x="2016144" y="4665365"/>
            <a:chExt cx="867756" cy="971986"/>
          </a:xfrm>
        </p:grpSpPr>
        <p:sp>
          <p:nvSpPr>
            <p:cNvPr id="16" name="타원 15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7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모서리가 둥근 직사각형 30"/>
          <p:cNvSpPr/>
          <p:nvPr/>
        </p:nvSpPr>
        <p:spPr>
          <a:xfrm>
            <a:off x="5293331" y="3129553"/>
            <a:ext cx="982891" cy="15757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2" name="그룹 31"/>
          <p:cNvGrpSpPr/>
          <p:nvPr/>
        </p:nvGrpSpPr>
        <p:grpSpPr>
          <a:xfrm>
            <a:off x="5684408" y="3191224"/>
            <a:ext cx="517791" cy="579982"/>
            <a:chOff x="2016144" y="4665365"/>
            <a:chExt cx="867756" cy="971980"/>
          </a:xfrm>
        </p:grpSpPr>
        <p:sp>
          <p:nvSpPr>
            <p:cNvPr id="33" name="타원 32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4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0"/>
              <a:ext cx="867756" cy="86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모서리가 둥근 직사각형 34"/>
          <p:cNvSpPr/>
          <p:nvPr/>
        </p:nvSpPr>
        <p:spPr>
          <a:xfrm>
            <a:off x="6806914" y="4685835"/>
            <a:ext cx="1517935" cy="2252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6" name="그룹 35"/>
          <p:cNvGrpSpPr/>
          <p:nvPr/>
        </p:nvGrpSpPr>
        <p:grpSpPr>
          <a:xfrm>
            <a:off x="8107331" y="4488618"/>
            <a:ext cx="517791" cy="579982"/>
            <a:chOff x="2016144" y="4665365"/>
            <a:chExt cx="867756" cy="971980"/>
          </a:xfrm>
        </p:grpSpPr>
        <p:sp>
          <p:nvSpPr>
            <p:cNvPr id="37" name="타원 36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8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0"/>
              <a:ext cx="867756" cy="86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직사각형 38"/>
          <p:cNvSpPr/>
          <p:nvPr/>
        </p:nvSpPr>
        <p:spPr>
          <a:xfrm>
            <a:off x="8566622" y="4448173"/>
            <a:ext cx="12565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พิมพ์และกด </a:t>
            </a:r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Enter </a:t>
            </a:r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เพื่อเพิ่มการป้อนข้อมูลอย่างต่อเนื่อง และกด 'ส่ง' เมื่อป้อนข้อมูลและส่งข้อความเสร็จแล้ว</a:t>
            </a:r>
            <a:endParaRPr lang="ko-KR" altLang="en-US" sz="1000" dirty="0"/>
          </a:p>
        </p:txBody>
      </p:sp>
      <p:sp>
        <p:nvSpPr>
          <p:cNvPr id="40" name="모서리가 둥근 직사각형 39"/>
          <p:cNvSpPr/>
          <p:nvPr/>
        </p:nvSpPr>
        <p:spPr>
          <a:xfrm>
            <a:off x="8132669" y="4425269"/>
            <a:ext cx="266504" cy="2705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159" y="2738284"/>
            <a:ext cx="1749669" cy="3790950"/>
          </a:xfrm>
          <a:prstGeom prst="rect">
            <a:avLst/>
          </a:prstGeom>
        </p:spPr>
      </p:pic>
      <p:sp>
        <p:nvSpPr>
          <p:cNvPr id="25" name="모서리가 둥근 직사각형 24"/>
          <p:cNvSpPr/>
          <p:nvPr/>
        </p:nvSpPr>
        <p:spPr>
          <a:xfrm>
            <a:off x="2692254" y="5160524"/>
            <a:ext cx="1124898" cy="2877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2" name="그룹 21"/>
          <p:cNvGrpSpPr/>
          <p:nvPr/>
        </p:nvGrpSpPr>
        <p:grpSpPr>
          <a:xfrm>
            <a:off x="3270005" y="5225315"/>
            <a:ext cx="517791" cy="579982"/>
            <a:chOff x="2016144" y="4665365"/>
            <a:chExt cx="867756" cy="971980"/>
          </a:xfrm>
        </p:grpSpPr>
        <p:sp>
          <p:nvSpPr>
            <p:cNvPr id="23" name="타원 22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0"/>
              <a:ext cx="867756" cy="86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직사각형 8"/>
          <p:cNvSpPr/>
          <p:nvPr/>
        </p:nvSpPr>
        <p:spPr>
          <a:xfrm>
            <a:off x="32167" y="6555458"/>
            <a:ext cx="6904121" cy="3039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u="sng" dirty="0">
                <a:solidFill>
                  <a:srgbClr val="0000FF"/>
                </a:solidFill>
                <a:latin typeface="+mn-ea"/>
              </a:rPr>
              <a:t>※ </a:t>
            </a: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ตัวเลือกหรือความพร้อมจำหน่ายบางส่วนอาจแตกต่างกันไปตามรหัสรุ่น ภูมิภาคหรือประเทศ ผู้ให้บริการ และ</a:t>
            </a:r>
            <a:r>
              <a:rPr lang="th-TH" altLang="ko-KR" sz="1000" b="1" u="sng" dirty="0" err="1">
                <a:solidFill>
                  <a:srgbClr val="0000FF"/>
                </a:solidFill>
                <a:latin typeface="+mn-ea"/>
              </a:rPr>
              <a:t>เวอร์ชัน</a:t>
            </a: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1000" b="1" u="sng" dirty="0">
                <a:solidFill>
                  <a:srgbClr val="0000FF"/>
                </a:solidFill>
                <a:latin typeface="+mn-ea"/>
              </a:rPr>
              <a:t>SW</a:t>
            </a:r>
            <a:endParaRPr lang="ko-KR" altLang="en-US" sz="1000" b="1" u="sng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51326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การใช้งาน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Generative wallpaper?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คุณสามารถสร้างวอ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ลเปเปอร์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ของคุณเองพร้อมกับรายการที่เลือกจากเนื้อหาวอ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ลเปเปอร์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และหมวดหมู่สไตล์ที่แนะนำ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การตั้งค่า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การตั้งค่า &gt; วอ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ลเปเปอร์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และสไตล์ &gt; เปลี่ยนวอ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ลเปเปอร์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&gt; สร้างสรรค์ &gt; ทั่วไป &gt; เลือกหมวดหมู่และรายการ (ข้อความตัวหนา) ที่จะเปลี่ยน &gt; แท็บสร้าง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Intelligence][Wallpaper and style]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การใช้งาน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Generative wallpaper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6" y="2434581"/>
            <a:ext cx="1731352" cy="375126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46" y="2434581"/>
            <a:ext cx="1731352" cy="375126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6" y="2434581"/>
            <a:ext cx="1731352" cy="375126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46" y="2434581"/>
            <a:ext cx="1731352" cy="375126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21" y="2434581"/>
            <a:ext cx="1731352" cy="3751263"/>
          </a:xfrm>
          <a:prstGeom prst="rect">
            <a:avLst/>
          </a:prstGeom>
        </p:spPr>
      </p:pic>
      <p:sp>
        <p:nvSpPr>
          <p:cNvPr id="17" name="모서리가 둥근 직사각형 16"/>
          <p:cNvSpPr/>
          <p:nvPr/>
        </p:nvSpPr>
        <p:spPr>
          <a:xfrm>
            <a:off x="16398" y="4042103"/>
            <a:ext cx="1964348" cy="20157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97446" y="5040475"/>
            <a:ext cx="517229" cy="2268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2281568" y="5280952"/>
            <a:ext cx="545804" cy="2173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2405393" y="5511903"/>
            <a:ext cx="899782" cy="1935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4440306" y="3306925"/>
            <a:ext cx="517229" cy="2268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3" name="직선 화살표 연결선 22"/>
          <p:cNvCxnSpPr>
            <a:endCxn id="24" idx="0"/>
          </p:cNvCxnSpPr>
          <p:nvPr/>
        </p:nvCxnSpPr>
        <p:spPr>
          <a:xfrm flipH="1">
            <a:off x="4658283" y="3533774"/>
            <a:ext cx="35990" cy="7543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모서리가 둥근 직사각형 23"/>
          <p:cNvSpPr/>
          <p:nvPr/>
        </p:nvSpPr>
        <p:spPr>
          <a:xfrm>
            <a:off x="3756618" y="4288083"/>
            <a:ext cx="1803330" cy="12935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6092362" y="3752622"/>
            <a:ext cx="838733" cy="21930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모서리가 둥근 직사각형 26"/>
          <p:cNvSpPr/>
          <p:nvPr/>
        </p:nvSpPr>
        <p:spPr>
          <a:xfrm>
            <a:off x="5644224" y="4299441"/>
            <a:ext cx="1803330" cy="12935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직선 화살표 연결선 27"/>
          <p:cNvCxnSpPr>
            <a:stCxn id="25" idx="2"/>
            <a:endCxn id="27" idx="0"/>
          </p:cNvCxnSpPr>
          <p:nvPr/>
        </p:nvCxnSpPr>
        <p:spPr>
          <a:xfrm>
            <a:off x="6511729" y="3971925"/>
            <a:ext cx="34160" cy="3275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모서리가 둥근 직사각형 30"/>
          <p:cNvSpPr/>
          <p:nvPr/>
        </p:nvSpPr>
        <p:spPr>
          <a:xfrm>
            <a:off x="7950824" y="5705475"/>
            <a:ext cx="936001" cy="2571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위쪽 화살표 31"/>
          <p:cNvSpPr/>
          <p:nvPr/>
        </p:nvSpPr>
        <p:spPr>
          <a:xfrm rot="5400000">
            <a:off x="8261073" y="4158452"/>
            <a:ext cx="276847" cy="536109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8916159" y="4195673"/>
            <a:ext cx="989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dirty="0"/>
              <a:t>เลือกวอ</a:t>
            </a:r>
            <a:r>
              <a:rPr lang="th-TH" sz="1200" dirty="0" err="1"/>
              <a:t>ลเปเปอร์</a:t>
            </a:r>
            <a:r>
              <a:rPr lang="th-TH" sz="1200" dirty="0"/>
              <a:t>ที่สร้างขึ้น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523628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วิธีใช้เฟรม/เอฟเฟก</a:t>
            </a:r>
            <a:r>
              <a:rPr lang="th-TH" altLang="ko-K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ต์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คุณสามารถใช้กรอบหรือเอฟเฟก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ต์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สีต่าง ๆ เพื่อปรับแต่งรูปภาพของแกลเลอรีสำหรับวอ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ลเปเปอร์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ให้เป็นส่วนตัวและปรับแต่งได้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วิธีการตั้งค่า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การตั้งค่า &gt; วอ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ลเปเปอร์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และสไตล์ &gt; เปลี่ยนวอ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ลเปเปอร์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&gt; แกลเลอรี่ &gt; เลือกรูปภาพ &gt; เลือกตำแหน่งที่จะใช้ &gt; แท็บกรอบหรือเอฟเฟก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ต์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&gt; ปัดไปทางซ้าย/ขวาเพื่อเลือกตัวเลือก &gt; แท็บ 'เสร็จสิ้น'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Intelligence][Wallpaper and style]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วิธีใช้เฟรม/เอฟเฟก</a:t>
            </a:r>
            <a:r>
              <a:rPr lang="th-TH" altLang="ko-KR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ต์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81" y="2937751"/>
            <a:ext cx="1487730" cy="322341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08" y="2936530"/>
            <a:ext cx="1482824" cy="321278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551" y="2937750"/>
            <a:ext cx="1487731" cy="322341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40" y="2936531"/>
            <a:ext cx="1482824" cy="321278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31" y="2937751"/>
            <a:ext cx="1487730" cy="322341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" y="2937752"/>
            <a:ext cx="1487730" cy="3223415"/>
          </a:xfrm>
          <a:prstGeom prst="rect">
            <a:avLst/>
          </a:prstGeom>
        </p:spPr>
      </p:pic>
      <p:sp>
        <p:nvSpPr>
          <p:cNvPr id="17" name="모서리가 둥근 직사각형 16"/>
          <p:cNvSpPr/>
          <p:nvPr/>
        </p:nvSpPr>
        <p:spPr>
          <a:xfrm>
            <a:off x="39077" y="4429498"/>
            <a:ext cx="1491536" cy="2203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1228900" y="4458682"/>
            <a:ext cx="517791" cy="579982"/>
            <a:chOff x="2016144" y="4665365"/>
            <a:chExt cx="867756" cy="971980"/>
          </a:xfrm>
        </p:grpSpPr>
        <p:sp>
          <p:nvSpPr>
            <p:cNvPr id="19" name="타원 18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0"/>
              <a:ext cx="867756" cy="86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모서리가 둥근 직사각형 20"/>
          <p:cNvSpPr/>
          <p:nvPr/>
        </p:nvSpPr>
        <p:spPr>
          <a:xfrm>
            <a:off x="1689143" y="3720662"/>
            <a:ext cx="1526738" cy="11918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2" name="그룹 21"/>
          <p:cNvGrpSpPr/>
          <p:nvPr/>
        </p:nvGrpSpPr>
        <p:grpSpPr>
          <a:xfrm>
            <a:off x="1734844" y="4539660"/>
            <a:ext cx="517791" cy="579982"/>
            <a:chOff x="2016144" y="4665365"/>
            <a:chExt cx="867756" cy="971980"/>
          </a:xfrm>
        </p:grpSpPr>
        <p:sp>
          <p:nvSpPr>
            <p:cNvPr id="23" name="타원 22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0"/>
              <a:ext cx="867756" cy="86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모서리가 둥근 직사각형 24"/>
          <p:cNvSpPr/>
          <p:nvPr/>
        </p:nvSpPr>
        <p:spPr>
          <a:xfrm>
            <a:off x="3401735" y="4183865"/>
            <a:ext cx="1296725" cy="16819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3888444" y="5625764"/>
            <a:ext cx="517791" cy="579982"/>
            <a:chOff x="2016144" y="4665365"/>
            <a:chExt cx="867756" cy="971980"/>
          </a:xfrm>
        </p:grpSpPr>
        <p:sp>
          <p:nvSpPr>
            <p:cNvPr id="27" name="타원 26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8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0"/>
              <a:ext cx="867756" cy="86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모서리가 둥근 직사각형 31"/>
          <p:cNvSpPr/>
          <p:nvPr/>
        </p:nvSpPr>
        <p:spPr>
          <a:xfrm>
            <a:off x="5134567" y="5751904"/>
            <a:ext cx="565844" cy="1819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5759117" y="5751904"/>
            <a:ext cx="565844" cy="1819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" name="직선 화살표 연결선 34"/>
          <p:cNvCxnSpPr>
            <a:stCxn id="32" idx="0"/>
            <a:endCxn id="11" idx="1"/>
          </p:cNvCxnSpPr>
          <p:nvPr/>
        </p:nvCxnSpPr>
        <p:spPr>
          <a:xfrm flipV="1">
            <a:off x="5417489" y="4549458"/>
            <a:ext cx="1226062" cy="12024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>
            <a:stCxn id="33" idx="0"/>
            <a:endCxn id="5" idx="1"/>
          </p:cNvCxnSpPr>
          <p:nvPr/>
        </p:nvCxnSpPr>
        <p:spPr>
          <a:xfrm flipV="1">
            <a:off x="6042039" y="4542922"/>
            <a:ext cx="2243569" cy="12089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모서리가 둥근 직사각형 39"/>
          <p:cNvSpPr/>
          <p:nvPr/>
        </p:nvSpPr>
        <p:spPr>
          <a:xfrm>
            <a:off x="7555710" y="3086526"/>
            <a:ext cx="565844" cy="1819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7153984" y="6235102"/>
            <a:ext cx="2058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/>
              <a:t>ปัดไปทางซ้าย/ขวาเพื่อเลือกโหมด</a:t>
            </a:r>
            <a:endParaRPr lang="ko-KR" altLang="en-US" sz="1600" dirty="0"/>
          </a:p>
        </p:txBody>
      </p:sp>
      <p:sp>
        <p:nvSpPr>
          <p:cNvPr id="45" name="왼쪽/오른쪽 화살표 44"/>
          <p:cNvSpPr/>
          <p:nvPr/>
        </p:nvSpPr>
        <p:spPr>
          <a:xfrm>
            <a:off x="7153984" y="5584900"/>
            <a:ext cx="724006" cy="280879"/>
          </a:xfrm>
          <a:prstGeom prst="leftRightArrow">
            <a:avLst/>
          </a:pr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왼쪽/오른쪽 화살표 45"/>
          <p:cNvSpPr/>
          <p:nvPr/>
        </p:nvSpPr>
        <p:spPr>
          <a:xfrm>
            <a:off x="9034862" y="4419236"/>
            <a:ext cx="724006" cy="280879"/>
          </a:xfrm>
          <a:prstGeom prst="leftRightArrow">
            <a:avLst/>
          </a:pr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80791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วิธีใช้วอ</a:t>
            </a:r>
            <a:r>
              <a:rPr lang="th-TH" altLang="ko-K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ลเปเปอร์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บรรยากาศภาพถ่าย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sz="1400" dirty="0"/>
              <a:t>คุณสามารถตั้งค่ารูปภาพของคุณเองเป็นวอ</a:t>
            </a:r>
            <a:r>
              <a:rPr lang="th-TH" sz="1400" dirty="0" err="1"/>
              <a:t>ลเปเปอร์</a:t>
            </a:r>
            <a:r>
              <a:rPr lang="th-TH" sz="1400" dirty="0"/>
              <a:t>เต็มหน้าจอล็อคโดยอิงตามเวลาและสภาพอากาศแบบเรียลไทม์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คุณสามารถใช้รูปภาพที่จัดเก็บไว้ในแอ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พแ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กลเลอรี โดยจะเปลี่ยนสภาพอากาศตามตำแหน่งเริ่มต้นในแอพ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Weather 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นี่เป็นคุณลักษณะของห้องปฏิบัติการ ดังนั้นสภาพอากาศจึงสามารถสะท้อนได้เฉพาะสภาพอากาศบางสภาพอากาศเท่านั้น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การตั้งค่า: การตั้งค่า &gt; คุณสมบัติขั้นสูง &gt; 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แล็บ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&gt; วอ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ลเปเปอร์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บรรยากาศรูปภาพ &gt; เปิดคุณสมบัติ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- หากไม่ได้ตั้งค่าหรือเปิดแอป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Weather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และตำแหน่ง คุณจะต้องตั้งค่าและเปิดใช้งานเพื่อใช้คุณสมบัตินี้ 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*การใช้งาน : กดพื้นที่ว่างในหน้าจอหลักค้างไว้ &gt; วอ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ลเปเปอร์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และสไตล์ &gt; เปลี่ยนวอ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ลเปเปอร์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&gt; สร้าง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표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309752"/>
              </p:ext>
            </p:extLst>
          </p:nvPr>
        </p:nvGraphicFramePr>
        <p:xfrm>
          <a:off x="28761" y="3302185"/>
          <a:ext cx="9420038" cy="3517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414">
                  <a:extLst>
                    <a:ext uri="{9D8B030D-6E8A-4147-A177-3AD203B41FA5}">
                      <a16:colId xmlns:a16="http://schemas.microsoft.com/office/drawing/2014/main" val="2750472806"/>
                    </a:ext>
                  </a:extLst>
                </a:gridCol>
                <a:gridCol w="6524624">
                  <a:extLst>
                    <a:ext uri="{9D8B030D-6E8A-4147-A177-3AD203B41FA5}">
                      <a16:colId xmlns:a16="http://schemas.microsoft.com/office/drawing/2014/main" val="7990924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 to use and see the feature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 a photo to set for use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211289"/>
                  </a:ext>
                </a:extLst>
              </a:tr>
              <a:tr h="3243395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654138"/>
                  </a:ext>
                </a:extLst>
              </a:tr>
            </a:tbl>
          </a:graphicData>
        </a:graphic>
      </p:graphicFrame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Intelligence][Wallpaper and style]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วิธีใช้วอ</a:t>
            </a:r>
            <a:r>
              <a:rPr lang="th-TH" altLang="ko-KR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ลเปเปอร์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บรรยากาศภาพถ่าย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739933" y="2015758"/>
            <a:ext cx="60252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1100" dirty="0">
                <a:solidFill>
                  <a:srgbClr val="0000FF"/>
                </a:solidFill>
              </a:rPr>
              <a:t>※ การเปลี่ยนแปลงเวลาในแต่ละวันไม่ได้แสดงสภาวะปัจจุบันอย่างแม่นยำเสมอไป และอาจต้องใช้เวลาในการแสดงผลลัพธ์ ภาพถ่ายในเวลากลางคืนและในร่มอาจดูไม่เหมาะสม</a:t>
            </a:r>
            <a:endParaRPr lang="en-US" altLang="ko-KR" sz="1100" dirty="0">
              <a:solidFill>
                <a:srgbClr val="0000FF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" y="3955948"/>
            <a:ext cx="1187654" cy="257325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36" y="3955948"/>
            <a:ext cx="1187654" cy="257325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61" y="3955948"/>
            <a:ext cx="1187654" cy="257325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8"/>
          <a:stretch/>
        </p:blipFill>
        <p:spPr>
          <a:xfrm>
            <a:off x="4290686" y="3769660"/>
            <a:ext cx="1187654" cy="158339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8" b="34417"/>
          <a:stretch/>
        </p:blipFill>
        <p:spPr>
          <a:xfrm>
            <a:off x="4290686" y="5755138"/>
            <a:ext cx="1187653" cy="86576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61" y="3955948"/>
            <a:ext cx="1187654" cy="257325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36" y="3955948"/>
            <a:ext cx="1187654" cy="257325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488" y="3960534"/>
            <a:ext cx="1185537" cy="2568664"/>
          </a:xfrm>
          <a:prstGeom prst="rect">
            <a:avLst/>
          </a:prstGeom>
        </p:spPr>
      </p:pic>
      <p:sp>
        <p:nvSpPr>
          <p:cNvPr id="22" name="모서리가 둥근 직사각형 21"/>
          <p:cNvSpPr/>
          <p:nvPr/>
        </p:nvSpPr>
        <p:spPr>
          <a:xfrm>
            <a:off x="76551" y="5887618"/>
            <a:ext cx="1248890" cy="3607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22"/>
          <p:cNvGrpSpPr/>
          <p:nvPr/>
        </p:nvGrpSpPr>
        <p:grpSpPr>
          <a:xfrm>
            <a:off x="534796" y="5958406"/>
            <a:ext cx="517791" cy="579985"/>
            <a:chOff x="2016144" y="4665365"/>
            <a:chExt cx="867756" cy="971986"/>
          </a:xfrm>
        </p:grpSpPr>
        <p:sp>
          <p:nvSpPr>
            <p:cNvPr id="24" name="타원 23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모서리가 둥근 직사각형 25"/>
          <p:cNvSpPr/>
          <p:nvPr/>
        </p:nvSpPr>
        <p:spPr>
          <a:xfrm>
            <a:off x="2308995" y="4209077"/>
            <a:ext cx="305074" cy="3166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/>
          <p:cNvGrpSpPr/>
          <p:nvPr/>
        </p:nvGrpSpPr>
        <p:grpSpPr>
          <a:xfrm>
            <a:off x="2299470" y="4285735"/>
            <a:ext cx="517791" cy="579985"/>
            <a:chOff x="2016144" y="4665365"/>
            <a:chExt cx="867756" cy="971986"/>
          </a:xfrm>
        </p:grpSpPr>
        <p:sp>
          <p:nvSpPr>
            <p:cNvPr id="28" name="타원 27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9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모서리가 둥근 직사각형 29"/>
          <p:cNvSpPr/>
          <p:nvPr/>
        </p:nvSpPr>
        <p:spPr>
          <a:xfrm>
            <a:off x="8183140" y="4011506"/>
            <a:ext cx="1068519" cy="22745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3010376" y="6084407"/>
            <a:ext cx="348326" cy="3400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4315176" y="5132818"/>
            <a:ext cx="1163164" cy="2011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4847109" y="5940297"/>
            <a:ext cx="592555" cy="5938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오른쪽 화살표 33"/>
          <p:cNvSpPr/>
          <p:nvPr/>
        </p:nvSpPr>
        <p:spPr>
          <a:xfrm rot="5400000">
            <a:off x="4715783" y="5411219"/>
            <a:ext cx="361950" cy="2857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5500286" y="5796743"/>
            <a:ext cx="12522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select photo to use</a:t>
            </a:r>
            <a:endParaRPr lang="ko-KR" altLang="en-US" sz="1000" dirty="0"/>
          </a:p>
        </p:txBody>
      </p:sp>
      <p:sp>
        <p:nvSpPr>
          <p:cNvPr id="36" name="모서리가 둥근 직사각형 35"/>
          <p:cNvSpPr/>
          <p:nvPr/>
        </p:nvSpPr>
        <p:spPr>
          <a:xfrm>
            <a:off x="6889025" y="6152588"/>
            <a:ext cx="273774" cy="2863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7577097" y="4061474"/>
            <a:ext cx="428010" cy="1784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6804710" y="6354636"/>
            <a:ext cx="1580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400" dirty="0"/>
              <a:t>แท็บเพื่อดูตัวอย่าง </a:t>
            </a:r>
          </a:p>
          <a:p>
            <a:r>
              <a:rPr lang="th-TH" sz="1400" dirty="0"/>
              <a:t>และแท็บ 'เสร็จสิ้น' เพื่อสมัคร</a:t>
            </a:r>
            <a:endParaRPr lang="ko-KR" altLang="en-US" sz="1400" dirty="0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t="68195" r="5463" b="7777"/>
          <a:stretch/>
        </p:blipFill>
        <p:spPr>
          <a:xfrm>
            <a:off x="7711845" y="2347725"/>
            <a:ext cx="995188" cy="581647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69766" r="6688" b="7734"/>
          <a:stretch/>
        </p:blipFill>
        <p:spPr>
          <a:xfrm>
            <a:off x="8808640" y="2347725"/>
            <a:ext cx="968291" cy="54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696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AOD  (Always On Display) background set?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dirty="0"/>
              <a:t>คุณสามารถตั้งค่าหรือเปลี่ยนรูปแบบพื้นหลังที่จะแสดงบนหน้าจอ AOD ที่ตั้งเป็นวอ</a:t>
            </a:r>
            <a:r>
              <a:rPr lang="th-TH" dirty="0" err="1"/>
              <a:t>ลเปเปอร์</a:t>
            </a:r>
            <a:r>
              <a:rPr lang="th-TH" dirty="0"/>
              <a:t>หน้าจอล็อคของคุณได้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การใช้งาน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: Settings &gt; Lock screen and AOD &gt; Always On Display &gt; tab to enable ‘Show Lock screen wallpaper’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แสดงวอ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ลเปเปอร์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หน้าจอล็อค / ลบพื้นหลัง (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ฟั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งก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์ชั่น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ลบพื้นหลังออกจากภาพสัตว์/คนเพื่อเน้นวัตถุ)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[ล็อคหน้าจอและ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AOD]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AOD background set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45" y="2494660"/>
            <a:ext cx="1930189" cy="4182075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3642945" y="4725927"/>
            <a:ext cx="1930189" cy="3794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65783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จะเพิ่มวิดเจ</a:t>
            </a:r>
            <a:r>
              <a:rPr lang="th-TH" altLang="ko-K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็ต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บนหน้าจอล็อคและ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ได้อย่างไร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คุณสามารถเพิ่มวิดเจ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็ต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บางส่วนเพื่อแสดงข้อมูล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บนหน้าจอล็อคและ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AOD. 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การใช้งาน : กดพื้นที่ว่างบนหน้าจอล็อคค้างไว้ &gt; แท็บ + วิดเจ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็ต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&gt; เพิ่มหนึ่งหรือสองวิดเจ</a:t>
            </a:r>
            <a:r>
              <a:rPr lang="th-TH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็ต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แล้วพิมพ์เพื่อเพิ่ม &gt; แท็บ 'เสร็จสิ้น'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[Lock screen and AOD]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add Widgets on Lock screen and AOD?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" y="3057525"/>
            <a:ext cx="1653599" cy="358279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16" y="3057525"/>
            <a:ext cx="1653599" cy="358279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66" y="3057525"/>
            <a:ext cx="1653599" cy="358279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16" y="3057525"/>
            <a:ext cx="1653599" cy="358279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66" y="3057525"/>
            <a:ext cx="1653599" cy="3582798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7330079" y="3849729"/>
            <a:ext cx="1318621" cy="3698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/>
          <p:cNvGrpSpPr/>
          <p:nvPr/>
        </p:nvGrpSpPr>
        <p:grpSpPr>
          <a:xfrm>
            <a:off x="973692" y="4848924"/>
            <a:ext cx="517791" cy="579982"/>
            <a:chOff x="2016144" y="4665365"/>
            <a:chExt cx="867756" cy="971980"/>
          </a:xfrm>
        </p:grpSpPr>
        <p:sp>
          <p:nvSpPr>
            <p:cNvPr id="15" name="타원 14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0"/>
              <a:ext cx="867756" cy="86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모서리가 둥근 직사각형 16"/>
          <p:cNvSpPr/>
          <p:nvPr/>
        </p:nvSpPr>
        <p:spPr>
          <a:xfrm>
            <a:off x="2239676" y="3865447"/>
            <a:ext cx="874999" cy="15410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2567278" y="3874972"/>
            <a:ext cx="517791" cy="579982"/>
            <a:chOff x="2016144" y="4665365"/>
            <a:chExt cx="867756" cy="971980"/>
          </a:xfrm>
        </p:grpSpPr>
        <p:sp>
          <p:nvSpPr>
            <p:cNvPr id="19" name="타원 18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0"/>
              <a:ext cx="867756" cy="86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모서리가 둥근 직사각형 20"/>
          <p:cNvSpPr/>
          <p:nvPr/>
        </p:nvSpPr>
        <p:spPr>
          <a:xfrm>
            <a:off x="3648596" y="4846994"/>
            <a:ext cx="1551310" cy="17671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5749868" y="4908904"/>
            <a:ext cx="908107" cy="10823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6434570" y="3164119"/>
            <a:ext cx="490106" cy="3029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4" name="그룹 23"/>
          <p:cNvGrpSpPr/>
          <p:nvPr/>
        </p:nvGrpSpPr>
        <p:grpSpPr>
          <a:xfrm>
            <a:off x="6541244" y="3227085"/>
            <a:ext cx="517791" cy="579982"/>
            <a:chOff x="2016144" y="4665365"/>
            <a:chExt cx="867756" cy="971980"/>
          </a:xfrm>
        </p:grpSpPr>
        <p:sp>
          <p:nvSpPr>
            <p:cNvPr id="25" name="타원 24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6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0"/>
              <a:ext cx="867756" cy="86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6053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วัสดุของกรอบคืออะไร?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1. S24/S24+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Armor Aluminum,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ความแข็งแรงและความแข็งของผลผลิตสูงขึ้น 10%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2. S24 Ultra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ไทเทเนียม, ความต้านทานการกัดกร่อนที่สูงขึ้น, ความแข็งแรงของผลผลิตและความแข็ง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วัสดุของกรอบคืออะไร?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702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212960"/>
              </p:ext>
            </p:extLst>
          </p:nvPr>
        </p:nvGraphicFramePr>
        <p:xfrm>
          <a:off x="324638" y="2595437"/>
          <a:ext cx="8533612" cy="4148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5158">
                  <a:extLst>
                    <a:ext uri="{9D8B030D-6E8A-4147-A177-3AD203B41FA5}">
                      <a16:colId xmlns:a16="http://schemas.microsoft.com/office/drawing/2014/main" val="2750472806"/>
                    </a:ext>
                  </a:extLst>
                </a:gridCol>
                <a:gridCol w="4598454">
                  <a:extLst>
                    <a:ext uri="{9D8B030D-6E8A-4147-A177-3AD203B41FA5}">
                      <a16:colId xmlns:a16="http://schemas.microsoft.com/office/drawing/2014/main" val="7990924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UI 6.0 or earlier version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UI 6.1 or later version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211289"/>
                  </a:ext>
                </a:extLst>
              </a:tr>
              <a:tr h="3904423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654138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ไม่พบแถบความสว่างอัตโนมัติและแถบปรับความสว่างด้วยตนเองในการตั้งค่า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AOD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เพื่อประสบการณ์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(Always On Display)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ที่ดีขึ้น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ตัวเลือก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บางส่วนจะมีการเปลี่ยนแปลง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ความสว่างอัตโนมัติและแถบปรับความสว่างตามตัวเลือกแบบแมนนวลจะถูกลบออก และความสว่างจะถูกปรับโดยอัตโนมัติ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ระดับความสว่างได้รับการปรับให้เหมาะสมและปรับปรุงอย่างมากเพื่อให้จดจำได้ชัดเจนยิ่งขึ้น และการแสดง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เมื่อจะแสดงตัวเลือกจะถูกเพิ่มใหม่ด้วยตัวเลือก 'อัตโนมัติ'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[ล็อคหน้าจอและ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AOD]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ไม่พบแถบความสว่างอัตโนมัติและแถบปรับความสว่างด้วยตนเองในการตั้งค่า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AOD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37" y="3009012"/>
            <a:ext cx="1648834" cy="35724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26" y="3009013"/>
            <a:ext cx="1648833" cy="357247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6" y="3009012"/>
            <a:ext cx="1665920" cy="357247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638" y="3337714"/>
            <a:ext cx="914528" cy="77163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4289" y="4331384"/>
            <a:ext cx="922878" cy="618154"/>
          </a:xfrm>
          <a:prstGeom prst="rect">
            <a:avLst/>
          </a:prstGeom>
        </p:spPr>
      </p:pic>
      <p:sp>
        <p:nvSpPr>
          <p:cNvPr id="15" name="순서도: 가산 접합 14"/>
          <p:cNvSpPr/>
          <p:nvPr/>
        </p:nvSpPr>
        <p:spPr>
          <a:xfrm>
            <a:off x="499476" y="5779816"/>
            <a:ext cx="1529349" cy="673182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6009" y="3790950"/>
            <a:ext cx="253918" cy="2993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3346537" y="3717304"/>
            <a:ext cx="919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double tap to show adjustable bar on AOD</a:t>
            </a:r>
            <a:endParaRPr lang="ko-KR" altLang="en-US" sz="1000" dirty="0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52785" y="4691079"/>
            <a:ext cx="793905" cy="2324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화살표 연결선 19"/>
          <p:cNvCxnSpPr>
            <a:stCxn id="15" idx="6"/>
          </p:cNvCxnSpPr>
          <p:nvPr/>
        </p:nvCxnSpPr>
        <p:spPr>
          <a:xfrm flipV="1">
            <a:off x="2028825" y="5991225"/>
            <a:ext cx="1004970" cy="1251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3033795" y="5790416"/>
            <a:ext cx="1261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auto brightness switch and manual adjustable bar removed</a:t>
            </a:r>
            <a:endParaRPr lang="ko-KR" altLang="en-US" sz="1000" dirty="0"/>
          </a:p>
        </p:txBody>
      </p:sp>
      <p:cxnSp>
        <p:nvCxnSpPr>
          <p:cNvPr id="24" name="직선 화살표 연결선 23"/>
          <p:cNvCxnSpPr>
            <a:stCxn id="18" idx="2"/>
            <a:endCxn id="21" idx="0"/>
          </p:cNvCxnSpPr>
          <p:nvPr/>
        </p:nvCxnSpPr>
        <p:spPr>
          <a:xfrm>
            <a:off x="2949738" y="4923499"/>
            <a:ext cx="714608" cy="8669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아래쪽 화살표 26"/>
          <p:cNvSpPr/>
          <p:nvPr/>
        </p:nvSpPr>
        <p:spPr>
          <a:xfrm>
            <a:off x="2826009" y="4152900"/>
            <a:ext cx="123728" cy="12133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501274" y="3771634"/>
            <a:ext cx="1655776" cy="9908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모서리가 둥근 직사각형 29"/>
          <p:cNvSpPr/>
          <p:nvPr/>
        </p:nvSpPr>
        <p:spPr>
          <a:xfrm>
            <a:off x="6385553" y="3704695"/>
            <a:ext cx="1655776" cy="4482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5729051" y="4730966"/>
            <a:ext cx="919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newly added</a:t>
            </a:r>
            <a:endParaRPr lang="ko-KR" altLang="en-US" sz="1000" dirty="0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4429903" y="5925180"/>
            <a:ext cx="1655776" cy="2946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직선 화살표 연결선 25"/>
          <p:cNvCxnSpPr>
            <a:stCxn id="23" idx="2"/>
            <a:endCxn id="25" idx="3"/>
          </p:cNvCxnSpPr>
          <p:nvPr/>
        </p:nvCxnSpPr>
        <p:spPr>
          <a:xfrm flipH="1">
            <a:off x="6085679" y="4977187"/>
            <a:ext cx="103264" cy="10953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>
            <a:stCxn id="23" idx="0"/>
            <a:endCxn id="30" idx="2"/>
          </p:cNvCxnSpPr>
          <p:nvPr/>
        </p:nvCxnSpPr>
        <p:spPr>
          <a:xfrm flipV="1">
            <a:off x="6188943" y="4152900"/>
            <a:ext cx="1024498" cy="5780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088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วิธีใช้การแก้ไขแบบทั่วไป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คุณสามารถสร้างภาพใหม่จากภาพถ่ายที่บันทึกไว้ในอุปกรณ์ได้โดยการเคลื่อนย้าย ลบ ปรับขนาดวัตถุ เช่น คน สัตว์เลี้ยง สิ่งของในอุปกรณ์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สร้างพื้นหลังใหม่เพื่อเติมเต็มส่วนที่หายไปและพื้นที่หลังจากปรับมุมของภาพ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การใช้งาน : เลือกรูปภาพในแกลเลอรี &gt; แก้ไข &gt; แก้ไขทั่วไป &gt; แท็บ 'ตกลง' เพื่อเปิด &gt; วาดหรือกดวัตถุค้างไว้เพื่อแก้ไข &gt; เลือกการดำเนินการเพื่อย้าย (กดค้างไว้)/ปรับขนาด/ลบ &gt; แท็บ '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Generative' &gt;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บันทึกเป็นสำเนา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Intelligence][Gallery-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Photo Editor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use Generative edit (1/2)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" y="2794820"/>
            <a:ext cx="1582616" cy="34290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79" y="2794820"/>
            <a:ext cx="1582616" cy="34290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979" y="2794820"/>
            <a:ext cx="1582616" cy="3429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79" y="2794820"/>
            <a:ext cx="1582616" cy="34290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79" y="2794820"/>
            <a:ext cx="1582616" cy="3429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4" y="2794820"/>
            <a:ext cx="1582616" cy="3429000"/>
          </a:xfrm>
          <a:prstGeom prst="rect">
            <a:avLst/>
          </a:prstGeom>
        </p:spPr>
      </p:pic>
      <p:sp>
        <p:nvSpPr>
          <p:cNvPr id="23" name="모서리가 둥근 직사각형 22"/>
          <p:cNvSpPr/>
          <p:nvPr/>
        </p:nvSpPr>
        <p:spPr>
          <a:xfrm>
            <a:off x="1688878" y="5361182"/>
            <a:ext cx="340473" cy="2649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376900" y="5727140"/>
            <a:ext cx="305074" cy="3166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>
            <a:off x="376900" y="5803798"/>
            <a:ext cx="517791" cy="579985"/>
            <a:chOff x="2016144" y="4665365"/>
            <a:chExt cx="867756" cy="971986"/>
          </a:xfrm>
        </p:grpSpPr>
        <p:sp>
          <p:nvSpPr>
            <p:cNvPr id="26" name="타원 25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모서리가 둥근 직사각형 33"/>
          <p:cNvSpPr/>
          <p:nvPr/>
        </p:nvSpPr>
        <p:spPr>
          <a:xfrm>
            <a:off x="4218774" y="5655342"/>
            <a:ext cx="520613" cy="2684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5" name="그룹 34"/>
          <p:cNvGrpSpPr/>
          <p:nvPr/>
        </p:nvGrpSpPr>
        <p:grpSpPr>
          <a:xfrm>
            <a:off x="4267180" y="4323305"/>
            <a:ext cx="517791" cy="579985"/>
            <a:chOff x="2016144" y="4665365"/>
            <a:chExt cx="867756" cy="971986"/>
          </a:xfrm>
        </p:grpSpPr>
        <p:sp>
          <p:nvSpPr>
            <p:cNvPr id="36" name="타원 35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7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직사각형 37"/>
          <p:cNvSpPr/>
          <p:nvPr/>
        </p:nvSpPr>
        <p:spPr>
          <a:xfrm>
            <a:off x="5079637" y="6223820"/>
            <a:ext cx="1281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/>
              <a:t>วาดหรือกดค้างไว้เพื่อเลือกวัตถุ</a:t>
            </a:r>
            <a:endParaRPr lang="ko-KR" altLang="en-US" sz="1400" dirty="0"/>
          </a:p>
        </p:txBody>
      </p:sp>
      <p:sp>
        <p:nvSpPr>
          <p:cNvPr id="40" name="직사각형 39"/>
          <p:cNvSpPr/>
          <p:nvPr/>
        </p:nvSpPr>
        <p:spPr>
          <a:xfrm>
            <a:off x="6571801" y="6190759"/>
            <a:ext cx="1546851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เลือกการกระทำที่จะดำเนินการ</a:t>
            </a:r>
          </a:p>
          <a:p>
            <a:r>
              <a:rPr lang="th-TH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(ลากและวางเพื่อย้าย กลับ ลบ ปรับขนาด)</a:t>
            </a:r>
            <a:endParaRPr lang="ko-KR" altLang="en-US" sz="900" dirty="0"/>
          </a:p>
        </p:txBody>
      </p:sp>
      <p:sp>
        <p:nvSpPr>
          <p:cNvPr id="41" name="모서리가 둥근 직사각형 40"/>
          <p:cNvSpPr/>
          <p:nvPr/>
        </p:nvSpPr>
        <p:spPr>
          <a:xfrm>
            <a:off x="6614074" y="4081722"/>
            <a:ext cx="728934" cy="585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9" name="그룹 38"/>
          <p:cNvGrpSpPr/>
          <p:nvPr/>
        </p:nvGrpSpPr>
        <p:grpSpPr>
          <a:xfrm>
            <a:off x="1688878" y="5386076"/>
            <a:ext cx="517791" cy="579985"/>
            <a:chOff x="2016144" y="4665365"/>
            <a:chExt cx="867756" cy="971986"/>
          </a:xfrm>
        </p:grpSpPr>
        <p:sp>
          <p:nvSpPr>
            <p:cNvPr id="42" name="타원 41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3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자유형 18"/>
          <p:cNvSpPr/>
          <p:nvPr/>
        </p:nvSpPr>
        <p:spPr>
          <a:xfrm>
            <a:off x="5095875" y="4161964"/>
            <a:ext cx="847725" cy="505286"/>
          </a:xfrm>
          <a:custGeom>
            <a:avLst/>
            <a:gdLst>
              <a:gd name="connsiteX0" fmla="*/ 161925 w 847725"/>
              <a:gd name="connsiteY0" fmla="*/ 505286 h 505286"/>
              <a:gd name="connsiteX1" fmla="*/ 114300 w 847725"/>
              <a:gd name="connsiteY1" fmla="*/ 476711 h 505286"/>
              <a:gd name="connsiteX2" fmla="*/ 66675 w 847725"/>
              <a:gd name="connsiteY2" fmla="*/ 457661 h 505286"/>
              <a:gd name="connsiteX3" fmla="*/ 47625 w 847725"/>
              <a:gd name="connsiteY3" fmla="*/ 429086 h 505286"/>
              <a:gd name="connsiteX4" fmla="*/ 0 w 847725"/>
              <a:gd name="connsiteY4" fmla="*/ 333836 h 505286"/>
              <a:gd name="connsiteX5" fmla="*/ 38100 w 847725"/>
              <a:gd name="connsiteY5" fmla="*/ 171911 h 505286"/>
              <a:gd name="connsiteX6" fmla="*/ 66675 w 847725"/>
              <a:gd name="connsiteY6" fmla="*/ 143336 h 505286"/>
              <a:gd name="connsiteX7" fmla="*/ 85725 w 847725"/>
              <a:gd name="connsiteY7" fmla="*/ 95711 h 505286"/>
              <a:gd name="connsiteX8" fmla="*/ 161925 w 847725"/>
              <a:gd name="connsiteY8" fmla="*/ 48086 h 505286"/>
              <a:gd name="connsiteX9" fmla="*/ 304800 w 847725"/>
              <a:gd name="connsiteY9" fmla="*/ 461 h 505286"/>
              <a:gd name="connsiteX10" fmla="*/ 752475 w 847725"/>
              <a:gd name="connsiteY10" fmla="*/ 48086 h 505286"/>
              <a:gd name="connsiteX11" fmla="*/ 781050 w 847725"/>
              <a:gd name="connsiteY11" fmla="*/ 67136 h 505286"/>
              <a:gd name="connsiteX12" fmla="*/ 800100 w 847725"/>
              <a:gd name="connsiteY12" fmla="*/ 95711 h 505286"/>
              <a:gd name="connsiteX13" fmla="*/ 847725 w 847725"/>
              <a:gd name="connsiteY13" fmla="*/ 143336 h 505286"/>
              <a:gd name="connsiteX14" fmla="*/ 809625 w 847725"/>
              <a:gd name="connsiteY14" fmla="*/ 238586 h 505286"/>
              <a:gd name="connsiteX15" fmla="*/ 781050 w 847725"/>
              <a:gd name="connsiteY15" fmla="*/ 257636 h 505286"/>
              <a:gd name="connsiteX16" fmla="*/ 638175 w 847725"/>
              <a:gd name="connsiteY16" fmla="*/ 333836 h 505286"/>
              <a:gd name="connsiteX17" fmla="*/ 590550 w 847725"/>
              <a:gd name="connsiteY17" fmla="*/ 352886 h 505286"/>
              <a:gd name="connsiteX18" fmla="*/ 571500 w 847725"/>
              <a:gd name="connsiteY18" fmla="*/ 381461 h 505286"/>
              <a:gd name="connsiteX19" fmla="*/ 542925 w 847725"/>
              <a:gd name="connsiteY19" fmla="*/ 400511 h 505286"/>
              <a:gd name="connsiteX20" fmla="*/ 190500 w 847725"/>
              <a:gd name="connsiteY20" fmla="*/ 429086 h 50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7725" h="505286">
                <a:moveTo>
                  <a:pt x="161925" y="505286"/>
                </a:moveTo>
                <a:cubicBezTo>
                  <a:pt x="146050" y="495761"/>
                  <a:pt x="130859" y="484990"/>
                  <a:pt x="114300" y="476711"/>
                </a:cubicBezTo>
                <a:cubicBezTo>
                  <a:pt x="99007" y="469065"/>
                  <a:pt x="80588" y="467599"/>
                  <a:pt x="66675" y="457661"/>
                </a:cubicBezTo>
                <a:cubicBezTo>
                  <a:pt x="57360" y="451007"/>
                  <a:pt x="53692" y="438794"/>
                  <a:pt x="47625" y="429086"/>
                </a:cubicBezTo>
                <a:cubicBezTo>
                  <a:pt x="13021" y="373720"/>
                  <a:pt x="23369" y="392259"/>
                  <a:pt x="0" y="333836"/>
                </a:cubicBezTo>
                <a:cubicBezTo>
                  <a:pt x="6429" y="295259"/>
                  <a:pt x="11536" y="214414"/>
                  <a:pt x="38100" y="171911"/>
                </a:cubicBezTo>
                <a:cubicBezTo>
                  <a:pt x="45239" y="160488"/>
                  <a:pt x="57150" y="152861"/>
                  <a:pt x="66675" y="143336"/>
                </a:cubicBezTo>
                <a:cubicBezTo>
                  <a:pt x="73025" y="127461"/>
                  <a:pt x="73635" y="107801"/>
                  <a:pt x="85725" y="95711"/>
                </a:cubicBezTo>
                <a:cubicBezTo>
                  <a:pt x="106905" y="74531"/>
                  <a:pt x="134114" y="59210"/>
                  <a:pt x="161925" y="48086"/>
                </a:cubicBezTo>
                <a:cubicBezTo>
                  <a:pt x="240327" y="16725"/>
                  <a:pt x="193173" y="33949"/>
                  <a:pt x="304800" y="461"/>
                </a:cubicBezTo>
                <a:cubicBezTo>
                  <a:pt x="556733" y="13058"/>
                  <a:pt x="598058" y="-29122"/>
                  <a:pt x="752475" y="48086"/>
                </a:cubicBezTo>
                <a:cubicBezTo>
                  <a:pt x="762714" y="53206"/>
                  <a:pt x="771525" y="60786"/>
                  <a:pt x="781050" y="67136"/>
                </a:cubicBezTo>
                <a:cubicBezTo>
                  <a:pt x="787400" y="76661"/>
                  <a:pt x="792005" y="87616"/>
                  <a:pt x="800100" y="95711"/>
                </a:cubicBezTo>
                <a:cubicBezTo>
                  <a:pt x="863600" y="159211"/>
                  <a:pt x="796925" y="67136"/>
                  <a:pt x="847725" y="143336"/>
                </a:cubicBezTo>
                <a:cubicBezTo>
                  <a:pt x="838401" y="175971"/>
                  <a:pt x="835122" y="213089"/>
                  <a:pt x="809625" y="238586"/>
                </a:cubicBezTo>
                <a:cubicBezTo>
                  <a:pt x="801530" y="246681"/>
                  <a:pt x="790575" y="251286"/>
                  <a:pt x="781050" y="257636"/>
                </a:cubicBezTo>
                <a:cubicBezTo>
                  <a:pt x="737336" y="323207"/>
                  <a:pt x="773202" y="281326"/>
                  <a:pt x="638175" y="333836"/>
                </a:cubicBezTo>
                <a:cubicBezTo>
                  <a:pt x="622240" y="340033"/>
                  <a:pt x="590550" y="352886"/>
                  <a:pt x="590550" y="352886"/>
                </a:cubicBezTo>
                <a:cubicBezTo>
                  <a:pt x="584200" y="362411"/>
                  <a:pt x="579595" y="373366"/>
                  <a:pt x="571500" y="381461"/>
                </a:cubicBezTo>
                <a:cubicBezTo>
                  <a:pt x="563405" y="389556"/>
                  <a:pt x="553610" y="396402"/>
                  <a:pt x="542925" y="400511"/>
                </a:cubicBezTo>
                <a:cubicBezTo>
                  <a:pt x="404584" y="453719"/>
                  <a:pt x="379914" y="429086"/>
                  <a:pt x="190500" y="42908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왼쪽 화살표 1"/>
          <p:cNvSpPr/>
          <p:nvPr/>
        </p:nvSpPr>
        <p:spPr>
          <a:xfrm rot="19417609">
            <a:off x="6995341" y="4614954"/>
            <a:ext cx="494151" cy="21590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6755996" y="4906696"/>
            <a:ext cx="12926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the object and resizing it to be smaller</a:t>
            </a:r>
            <a:endParaRPr lang="ko-KR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838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667660"/>
            <a:ext cx="9867899" cy="5912338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วิธีใช้การแก้ไขแบบทั่วไป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คุณสมบัติการแก้ไขทั่วไปของโปรแกรมแก้ไขภาพต้องใช้การเชื่อมต่อ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Wi-Fi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หรือข้อมูลมือถือ ทั้งนี้ขึ้นอยู่กับผู้ให้บริการของคุณ คุณอาจถูกเรียกเก็บเงินสำหรับการใช้คุณสมบัตินี้กับข้อมูลมือถือ รูปภาพใดๆ ที่คุณแก้ไขด้วยการแก้ไขทั่วไปจะถูกรวบรวมและประมวลผล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*การใช้งาน : เลือกรูปภาพในแกลเลอรี &gt; แก้ไข &gt; แก้ไขทั่วไป &gt; ลากไปทางซ้าย/ขวาเพื่อปรับให้ตรง &gt; แท็บ '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Generative' &gt; save as cop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[Advanced Intelligence][Gallery-Photo Editor]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วิธีใช้การแก้ไขแบบทั่วไป (2/2)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4" y="3295649"/>
            <a:ext cx="1419958" cy="30765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74" y="3295649"/>
            <a:ext cx="1419958" cy="307657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699" y="3295649"/>
            <a:ext cx="1419958" cy="307657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49" y="3295649"/>
            <a:ext cx="1419958" cy="3076575"/>
          </a:xfrm>
          <a:prstGeom prst="rect">
            <a:avLst/>
          </a:prstGeom>
        </p:spPr>
      </p:pic>
      <p:sp>
        <p:nvSpPr>
          <p:cNvPr id="24" name="모서리가 둥근 직사각형 23"/>
          <p:cNvSpPr/>
          <p:nvPr/>
        </p:nvSpPr>
        <p:spPr>
          <a:xfrm>
            <a:off x="648711" y="5908432"/>
            <a:ext cx="305074" cy="3166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>
            <a:off x="648711" y="5985090"/>
            <a:ext cx="517791" cy="579985"/>
            <a:chOff x="2016144" y="4665365"/>
            <a:chExt cx="867756" cy="971986"/>
          </a:xfrm>
        </p:grpSpPr>
        <p:sp>
          <p:nvSpPr>
            <p:cNvPr id="26" name="타원 25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모서리가 둥근 직사각형 32"/>
          <p:cNvSpPr/>
          <p:nvPr/>
        </p:nvSpPr>
        <p:spPr>
          <a:xfrm>
            <a:off x="2333124" y="5552870"/>
            <a:ext cx="305074" cy="3166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5" name="그룹 44"/>
          <p:cNvGrpSpPr/>
          <p:nvPr/>
        </p:nvGrpSpPr>
        <p:grpSpPr>
          <a:xfrm>
            <a:off x="2333124" y="5629528"/>
            <a:ext cx="517791" cy="579985"/>
            <a:chOff x="2016144" y="4665365"/>
            <a:chExt cx="867756" cy="971986"/>
          </a:xfrm>
        </p:grpSpPr>
        <p:sp>
          <p:nvSpPr>
            <p:cNvPr id="46" name="타원 45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7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왼쪽/오른쪽 화살표 47"/>
          <p:cNvSpPr/>
          <p:nvPr/>
        </p:nvSpPr>
        <p:spPr>
          <a:xfrm>
            <a:off x="4614675" y="5424356"/>
            <a:ext cx="724006" cy="214697"/>
          </a:xfrm>
          <a:prstGeom prst="leftRightArrow">
            <a:avLst/>
          </a:pr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모서리가 둥근 직사각형 48"/>
          <p:cNvSpPr/>
          <p:nvPr/>
        </p:nvSpPr>
        <p:spPr>
          <a:xfrm>
            <a:off x="4583271" y="5883678"/>
            <a:ext cx="755410" cy="3033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0" name="그룹 49"/>
          <p:cNvGrpSpPr/>
          <p:nvPr/>
        </p:nvGrpSpPr>
        <p:grpSpPr>
          <a:xfrm>
            <a:off x="4820890" y="5961128"/>
            <a:ext cx="517791" cy="579985"/>
            <a:chOff x="2016144" y="4665365"/>
            <a:chExt cx="867756" cy="971986"/>
          </a:xfrm>
        </p:grpSpPr>
        <p:sp>
          <p:nvSpPr>
            <p:cNvPr id="51" name="타원 50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2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82692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จะใช้เพิ่มความละเอียดได้อย่างไร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คุณสามารถเพิ่มความละเอียดของรูปภาพที่คุณเลือกได้ในแอป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วิธีทำ : แกลเลอรี่ &gt; เลือกรูปภาพที่จะแก้ไข &gt; แก้ไข &gt; ลองดำเนินการแก้ไขเพื่อบันทึก &gt; แท็บบันทึกหรือบันทึกเป็นสำเนาในตัวเลือกเพิ่มเติม &gt; เลือกตัวเลือกเพิ่มความละเอียด &gt; บันทึก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83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[Gallery-Photo Editor]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จะใช้เพิ่มความละเอียดได้อย่างไร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9" y="3190875"/>
            <a:ext cx="1596450" cy="345897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399" y="3190875"/>
            <a:ext cx="1596450" cy="345897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599" y="3190875"/>
            <a:ext cx="1596450" cy="345897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95" y="3190875"/>
            <a:ext cx="1596450" cy="3458973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446684" y="6189791"/>
            <a:ext cx="267692" cy="2692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/>
          <p:cNvGrpSpPr/>
          <p:nvPr/>
        </p:nvGrpSpPr>
        <p:grpSpPr>
          <a:xfrm>
            <a:off x="419521" y="6239915"/>
            <a:ext cx="517791" cy="579985"/>
            <a:chOff x="2016144" y="4665365"/>
            <a:chExt cx="867756" cy="971986"/>
          </a:xfrm>
        </p:grpSpPr>
        <p:sp>
          <p:nvSpPr>
            <p:cNvPr id="15" name="타원 14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66" y="3186762"/>
            <a:ext cx="1598348" cy="3463086"/>
          </a:xfrm>
          <a:prstGeom prst="rect">
            <a:avLst/>
          </a:prstGeom>
        </p:spPr>
      </p:pic>
      <p:sp>
        <p:nvSpPr>
          <p:cNvPr id="30" name="모서리가 둥근 직사각형 29"/>
          <p:cNvSpPr/>
          <p:nvPr/>
        </p:nvSpPr>
        <p:spPr>
          <a:xfrm>
            <a:off x="2964520" y="3274787"/>
            <a:ext cx="267692" cy="2692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30"/>
          <p:cNvSpPr/>
          <p:nvPr/>
        </p:nvSpPr>
        <p:spPr>
          <a:xfrm>
            <a:off x="3271692" y="3274787"/>
            <a:ext cx="267692" cy="2692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/>
          <p:cNvGrpSpPr/>
          <p:nvPr/>
        </p:nvGrpSpPr>
        <p:grpSpPr>
          <a:xfrm>
            <a:off x="2918698" y="3325265"/>
            <a:ext cx="517791" cy="579985"/>
            <a:chOff x="2016144" y="4665365"/>
            <a:chExt cx="867756" cy="971986"/>
          </a:xfrm>
        </p:grpSpPr>
        <p:sp>
          <p:nvSpPr>
            <p:cNvPr id="28" name="타원 27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9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3" name="직선 화살표 연결선 32"/>
          <p:cNvCxnSpPr>
            <a:stCxn id="29" idx="2"/>
            <a:endCxn id="5" idx="1"/>
          </p:cNvCxnSpPr>
          <p:nvPr/>
        </p:nvCxnSpPr>
        <p:spPr>
          <a:xfrm>
            <a:off x="3208842" y="3903357"/>
            <a:ext cx="2356757" cy="101700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>
            <a:stCxn id="38" idx="2"/>
            <a:endCxn id="42" idx="1"/>
          </p:cNvCxnSpPr>
          <p:nvPr/>
        </p:nvCxnSpPr>
        <p:spPr>
          <a:xfrm flipV="1">
            <a:off x="3501534" y="3445664"/>
            <a:ext cx="1101871" cy="4576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그룹 35"/>
          <p:cNvGrpSpPr/>
          <p:nvPr/>
        </p:nvGrpSpPr>
        <p:grpSpPr>
          <a:xfrm>
            <a:off x="3211390" y="3325265"/>
            <a:ext cx="517791" cy="579985"/>
            <a:chOff x="2016144" y="4665365"/>
            <a:chExt cx="867756" cy="971986"/>
          </a:xfrm>
        </p:grpSpPr>
        <p:sp>
          <p:nvSpPr>
            <p:cNvPr id="37" name="타원 36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8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모서리가 둥근 직사각형 41"/>
          <p:cNvSpPr/>
          <p:nvPr/>
        </p:nvSpPr>
        <p:spPr>
          <a:xfrm>
            <a:off x="4603405" y="3337792"/>
            <a:ext cx="694168" cy="2157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모서리가 둥근 직사각형 43"/>
          <p:cNvSpPr/>
          <p:nvPr/>
        </p:nvSpPr>
        <p:spPr>
          <a:xfrm>
            <a:off x="5796420" y="6016334"/>
            <a:ext cx="1171982" cy="2426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5" name="그룹 44"/>
          <p:cNvGrpSpPr/>
          <p:nvPr/>
        </p:nvGrpSpPr>
        <p:grpSpPr>
          <a:xfrm>
            <a:off x="6251294" y="6053460"/>
            <a:ext cx="517791" cy="579985"/>
            <a:chOff x="2016144" y="4665365"/>
            <a:chExt cx="867756" cy="971986"/>
          </a:xfrm>
        </p:grpSpPr>
        <p:sp>
          <p:nvSpPr>
            <p:cNvPr id="46" name="타원 45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7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모서리가 둥근 직사각형 53"/>
          <p:cNvSpPr/>
          <p:nvPr/>
        </p:nvSpPr>
        <p:spPr>
          <a:xfrm>
            <a:off x="8255750" y="6055718"/>
            <a:ext cx="549680" cy="3099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1" name="그룹 50"/>
          <p:cNvGrpSpPr/>
          <p:nvPr/>
        </p:nvGrpSpPr>
        <p:grpSpPr>
          <a:xfrm>
            <a:off x="8375006" y="6137649"/>
            <a:ext cx="517791" cy="579985"/>
            <a:chOff x="2016144" y="4665365"/>
            <a:chExt cx="867756" cy="971986"/>
          </a:xfrm>
        </p:grpSpPr>
        <p:sp>
          <p:nvSpPr>
            <p:cNvPr id="52" name="타원 51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3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직사각형 54"/>
          <p:cNvSpPr/>
          <p:nvPr/>
        </p:nvSpPr>
        <p:spPr>
          <a:xfrm>
            <a:off x="8954098" y="5484604"/>
            <a:ext cx="913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แสดงป๊อปอัปในกรณีที่เลือกตัวเลือก 'บันทึก'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3991413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วิธีใช้การค้นหาในแกลเลอรี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คุณสามารถค้นหาด้วยภาษาที่เป็นธรรมชาติโดยการป้อนบรรยากาศของภาพถ่ายหรือวลีที่อธิบายวัตถุ หรือคุณสามารถเลือกหมวดหมู่ที่แนะนำพร้อมรายการที่เฉพาะเจาะจงและกว้างมากขึ้นบนหน้าจอจากด้านล่างแถบค้นหาเมื่อป้อนคำ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ขยายเป็นหมวดหมู่ "ผู้คนและสัตว์เลี้ยง" คุณสามารถค้นหาและค้นหาเนื้อหาในแกลเลอรีที่เกี่ยวข้องกับสิ่งที่อธิบายได้อย่างรวดเร็ว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วิธีการ : แกลเลอรี &gt; ค้นหา &gt; ป้อนคำที่อธิบายไว้ในแถบค้นหา หรือเลือกรายการที่แนะนำ/จัดหมวดหมู่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84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[Gallery]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วิธีใช้การค้นหาในแกลเลอรี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9" y="2809875"/>
            <a:ext cx="1776046" cy="38481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74"/>
          <a:stretch/>
        </p:blipFill>
        <p:spPr>
          <a:xfrm>
            <a:off x="2242789" y="4705037"/>
            <a:ext cx="2087965" cy="195550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6"/>
          <a:stretch/>
        </p:blipFill>
        <p:spPr>
          <a:xfrm>
            <a:off x="5292968" y="2809875"/>
            <a:ext cx="1920515" cy="189516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73"/>
          <a:stretch/>
        </p:blipFill>
        <p:spPr>
          <a:xfrm>
            <a:off x="2258524" y="2809875"/>
            <a:ext cx="1776046" cy="1628775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2398337" y="3043162"/>
            <a:ext cx="1456981" cy="2250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1532534" y="3007376"/>
            <a:ext cx="267692" cy="2692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1505371" y="3057500"/>
            <a:ext cx="517791" cy="579985"/>
            <a:chOff x="2016144" y="4665365"/>
            <a:chExt cx="867756" cy="971986"/>
          </a:xfrm>
        </p:grpSpPr>
        <p:sp>
          <p:nvSpPr>
            <p:cNvPr id="19" name="타원 18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모서리가 둥근 직사각형 21"/>
          <p:cNvSpPr/>
          <p:nvPr/>
        </p:nvSpPr>
        <p:spPr>
          <a:xfrm>
            <a:off x="3139466" y="3488930"/>
            <a:ext cx="723654" cy="2639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242788" y="6179554"/>
            <a:ext cx="2097035" cy="19267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44"/>
          <a:stretch/>
        </p:blipFill>
        <p:spPr>
          <a:xfrm>
            <a:off x="5292969" y="4904290"/>
            <a:ext cx="1920514" cy="1479507"/>
          </a:xfrm>
          <a:prstGeom prst="rect">
            <a:avLst/>
          </a:prstGeom>
        </p:spPr>
      </p:pic>
      <p:grpSp>
        <p:nvGrpSpPr>
          <p:cNvPr id="29" name="그룹 28"/>
          <p:cNvGrpSpPr/>
          <p:nvPr/>
        </p:nvGrpSpPr>
        <p:grpSpPr>
          <a:xfrm>
            <a:off x="3462203" y="3534619"/>
            <a:ext cx="517791" cy="579985"/>
            <a:chOff x="2016144" y="4665365"/>
            <a:chExt cx="867756" cy="971986"/>
          </a:xfrm>
        </p:grpSpPr>
        <p:sp>
          <p:nvSpPr>
            <p:cNvPr id="30" name="타원 29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1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6" name="직선 화살표 연결선 35"/>
          <p:cNvCxnSpPr>
            <a:stCxn id="22" idx="3"/>
            <a:endCxn id="24" idx="1"/>
          </p:cNvCxnSpPr>
          <p:nvPr/>
        </p:nvCxnSpPr>
        <p:spPr>
          <a:xfrm>
            <a:off x="3863120" y="3620890"/>
            <a:ext cx="1429849" cy="20231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/>
          <p:cNvCxnSpPr>
            <a:stCxn id="13" idx="3"/>
            <a:endCxn id="2" idx="1"/>
          </p:cNvCxnSpPr>
          <p:nvPr/>
        </p:nvCxnSpPr>
        <p:spPr>
          <a:xfrm>
            <a:off x="3855318" y="3155697"/>
            <a:ext cx="1437650" cy="6017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/>
          <p:cNvSpPr/>
          <p:nvPr/>
        </p:nvSpPr>
        <p:spPr>
          <a:xfrm>
            <a:off x="3126827" y="6406661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categorized items</a:t>
            </a:r>
            <a:endParaRPr lang="ko-KR" altLang="en-US" sz="1000" dirty="0"/>
          </a:p>
        </p:txBody>
      </p:sp>
      <p:sp>
        <p:nvSpPr>
          <p:cNvPr id="25" name="직사각형 24"/>
          <p:cNvSpPr/>
          <p:nvPr/>
        </p:nvSpPr>
        <p:spPr>
          <a:xfrm>
            <a:off x="2360237" y="3777033"/>
            <a:ext cx="11128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suggested items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010153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Smart capture?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เมื่อคุณถ่ายภาพ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มีการจัดเตรียมการดำเนินการที่เป็นประโยชน์ที่แนะนำที่เกี่ยวข้อง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สำหรับภาพคูปอง จะมีการเพิ่มฟังก์ชัน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Wallet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เพื่อลงทะเบียนและบันทึกโดยอัตโนมัติ เพื่อให้คุณสามารถเก็บและจัดการเพื่อใช้ในภายหลังได้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และภาพที่ถ่ายสามารถจัดหมวดหมู่ตามเนื้อหาในอัลบั้ม (คูปอง ตารางเวลา บัตรผ่านขึ้นเครื่อง ช้อปปิ้ง สถานที่ ฯลฯ) ข้อมูลคำหลักที่แยกออกมาเมื่อจับภาพจะถูกจัดเก็บไว้ในภาพหน้าจอเพื่ออำนวยความสะดวกในแกลเลอรี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85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[Gallery]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Smart capture?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79" y="2676525"/>
            <a:ext cx="1597015" cy="346019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680" y="2676525"/>
            <a:ext cx="1597015" cy="3460198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956895" y="5402201"/>
            <a:ext cx="1037115" cy="3127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0" b="11835"/>
          <a:stretch/>
        </p:blipFill>
        <p:spPr>
          <a:xfrm>
            <a:off x="1538997" y="6208330"/>
            <a:ext cx="2279215" cy="582995"/>
          </a:xfrm>
          <a:prstGeom prst="rect">
            <a:avLst/>
          </a:prstGeom>
        </p:spPr>
      </p:pic>
      <p:sp>
        <p:nvSpPr>
          <p:cNvPr id="15" name="모서리가 둥근 직사각형 14"/>
          <p:cNvSpPr/>
          <p:nvPr/>
        </p:nvSpPr>
        <p:spPr>
          <a:xfrm>
            <a:off x="1538997" y="6395725"/>
            <a:ext cx="2279215" cy="3112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3827282" y="6428250"/>
            <a:ext cx="18149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recommended useful actions</a:t>
            </a:r>
            <a:endParaRPr lang="ko-KR" altLang="en-US" sz="1000" dirty="0"/>
          </a:p>
        </p:txBody>
      </p:sp>
      <p:sp>
        <p:nvSpPr>
          <p:cNvPr id="17" name="오른쪽 화살표 16"/>
          <p:cNvSpPr/>
          <p:nvPr/>
        </p:nvSpPr>
        <p:spPr>
          <a:xfrm>
            <a:off x="2454579" y="3980864"/>
            <a:ext cx="351451" cy="82926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1050637" y="2425606"/>
            <a:ext cx="8290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Screenshot</a:t>
            </a:r>
            <a:endParaRPr lang="ko-KR" altLang="en-US" sz="1000" dirty="0"/>
          </a:p>
        </p:txBody>
      </p:sp>
      <p:sp>
        <p:nvSpPr>
          <p:cNvPr id="19" name="직사각형 18"/>
          <p:cNvSpPr/>
          <p:nvPr/>
        </p:nvSpPr>
        <p:spPr>
          <a:xfrm>
            <a:off x="3131831" y="2425606"/>
            <a:ext cx="11144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Samsung Wallet</a:t>
            </a:r>
            <a:endParaRPr lang="ko-KR" altLang="en-US" sz="1000" dirty="0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2029720" y="5402201"/>
            <a:ext cx="343770" cy="3127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화살표 연결선 21"/>
          <p:cNvCxnSpPr>
            <a:stCxn id="13" idx="0"/>
            <a:endCxn id="10" idx="1"/>
          </p:cNvCxnSpPr>
          <p:nvPr/>
        </p:nvCxnSpPr>
        <p:spPr>
          <a:xfrm flipV="1">
            <a:off x="1475453" y="4406624"/>
            <a:ext cx="1422227" cy="9955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직사각형 22"/>
          <p:cNvSpPr/>
          <p:nvPr/>
        </p:nvSpPr>
        <p:spPr>
          <a:xfrm>
            <a:off x="2342855" y="5361407"/>
            <a:ext cx="659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highlight texts</a:t>
            </a:r>
            <a:endParaRPr lang="ko-KR" altLang="en-US" sz="1000" dirty="0"/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0673" y="2671827"/>
            <a:ext cx="1641651" cy="3514208"/>
          </a:xfrm>
          <a:prstGeom prst="rect">
            <a:avLst/>
          </a:prstGeom>
        </p:spPr>
      </p:pic>
      <p:sp>
        <p:nvSpPr>
          <p:cNvPr id="25" name="모서리가 둥근 직사각형 24"/>
          <p:cNvSpPr/>
          <p:nvPr/>
        </p:nvSpPr>
        <p:spPr>
          <a:xfrm>
            <a:off x="5547982" y="3108763"/>
            <a:ext cx="1597015" cy="24403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8"/>
          <p:cNvSpPr/>
          <p:nvPr/>
        </p:nvSpPr>
        <p:spPr>
          <a:xfrm>
            <a:off x="5743574" y="6250483"/>
            <a:ext cx="3657601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1000" b="1" u="sng" dirty="0">
                <a:solidFill>
                  <a:srgbClr val="0000FF"/>
                </a:solidFill>
                <a:latin typeface="+mn-ea"/>
              </a:rPr>
              <a:t>※ ตัวเลือกหรือความพร้อมจำหน่ายบางส่วนอาจแตกต่างกันไปตามรหัสรุ่น ภูมิภาคหรือประเทศ ผู้ให้บริการ และเวอร์ชัน </a:t>
            </a:r>
            <a:r>
              <a:rPr lang="en-US" altLang="ko-KR" sz="1000" b="1" u="sng" dirty="0">
                <a:solidFill>
                  <a:srgbClr val="0000FF"/>
                </a:solidFill>
                <a:latin typeface="+mn-ea"/>
              </a:rPr>
              <a:t>SW</a:t>
            </a:r>
            <a:endParaRPr lang="ko-KR" altLang="en-US" sz="1000" b="1" u="sng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059168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วิธีใช้แก้ไขคำแนะนำ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มีตัวเลือกการแก้ไขที่แนะนำและใช้ได้สำหรับรูปภาพในแอป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Gallery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คุณสามารถเลือกและกด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Tab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เพื่อใช้เอฟเฟกต์แก้ไขบนหน้าจอของภาพถ่ายได้ ตัวเลือกที่แนะนำอาจแตกต่างกันไปตามเนื้อหาภาพถ่าย และคุณสมบัติบางอย่าง (การเปิดรับแสงนาน, ไทม์แลปส์ 24 ชม., ไฮไลท์) จะแสดงขึ้นเมื่อโทรศัพท์ชาร์จหลังจากช่วงระยะเวลาหนึ่งนับตั้งแต่ถ่ายภาพ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การเข้าตั้งค่า : แอปแกลเลอรี &gt; เลือกรูปภาพ &gt; แท็บไอคอน "รายละเอียด" หรือปัดขึ้นเพื่อดูรายละเอียด &gt; เลือกตัวเลือกแก้ไข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- ตัวเลือก : เอฟเฟ็กต์ภาพบุคคล, ลบการสะท้อน/เงา, ลบลายมัวเร, การเบลอพื้นหลัง, การเปิดรับแสงนาน, รีมาสเตอร์, ปรับสี, ไฮไลท์, ซูเปอร์สโลว์โมชั่น, เส้นแสงดาว, ไทม์แลปส์ 24 ชั่วโมง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86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[Gallery]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วิธีใช้แก้ไขคำแนะนำ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48" y="2846958"/>
            <a:ext cx="1639766" cy="355282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73" y="2846958"/>
            <a:ext cx="1639766" cy="3552825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4219625" y="5942557"/>
            <a:ext cx="293381" cy="2639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4190842" y="5975473"/>
            <a:ext cx="517791" cy="579985"/>
            <a:chOff x="2016144" y="4665365"/>
            <a:chExt cx="867756" cy="971986"/>
          </a:xfrm>
        </p:grpSpPr>
        <p:sp>
          <p:nvSpPr>
            <p:cNvPr id="12" name="타원 11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위쪽 화살표 4"/>
          <p:cNvSpPr/>
          <p:nvPr/>
        </p:nvSpPr>
        <p:spPr>
          <a:xfrm>
            <a:off x="4789614" y="5034706"/>
            <a:ext cx="266700" cy="5715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190012" y="5563666"/>
            <a:ext cx="13796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tab ‘Details’ or swipe up to see Details of the photo</a:t>
            </a:r>
            <a:endParaRPr lang="ko-KR" altLang="en-US" sz="1000" dirty="0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6577269" y="4211983"/>
            <a:ext cx="1561368" cy="2639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1" name="직선 화살표 연결선 20"/>
          <p:cNvCxnSpPr>
            <a:stCxn id="14" idx="1"/>
            <a:endCxn id="10" idx="3"/>
          </p:cNvCxnSpPr>
          <p:nvPr/>
        </p:nvCxnSpPr>
        <p:spPr>
          <a:xfrm flipH="1">
            <a:off x="4513006" y="5840665"/>
            <a:ext cx="677006" cy="2338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>
            <a:stCxn id="14" idx="1"/>
            <a:endCxn id="5" idx="2"/>
          </p:cNvCxnSpPr>
          <p:nvPr/>
        </p:nvCxnSpPr>
        <p:spPr>
          <a:xfrm flipH="1" flipV="1">
            <a:off x="4922964" y="5606206"/>
            <a:ext cx="267048" cy="2344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8"/>
          <p:cNvSpPr/>
          <p:nvPr/>
        </p:nvSpPr>
        <p:spPr>
          <a:xfrm>
            <a:off x="32167" y="6555458"/>
            <a:ext cx="6904121" cy="3231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u="sng" dirty="0">
                <a:solidFill>
                  <a:srgbClr val="0000FF"/>
                </a:solidFill>
                <a:latin typeface="+mn-ea"/>
              </a:rPr>
              <a:t>※ Some of specific option or availability may vary by model code, region or country, carrier and SW version</a:t>
            </a:r>
            <a:endParaRPr lang="ko-KR" altLang="en-US" sz="1000" b="1" u="sng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02669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Circle to Search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ด้วย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Google?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คุณสามารถค้นหาสิ่งที่คุณเห็นได้โดยการแตะ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เขียน หรือ วาดวงกลมบริเวณใดๆ บนหน้าจอ และรับข้อมูลเพิ่มเติมเกี่ยวกับรูปภาพหรือข้อความเกี่ยวกับสิ่งนั้น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เมื่อคุณแตะหรือเขียนข้อความ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ข้อความจะแสดงผลการค้นหาโดยอัตโนมัติ และคุณสามารถปรับช่วงที่เลือกได้ และคุณยังสามารถเลือก "คัดลอก" หรือ "แปล" เพื่อดำเนินการต่อไปได้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การตั้งค่า : การตั้งค่า &gt; จอแสดงผล &gt; แถบนำทาง &gt; เปิด ‘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Circle to Search’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 การใช้งาน  : กดปุ่มโฮมค้างไว้บนแถบนำทาง &gt; วงกลม หรือแตะที่ใดก็ได้เพื่อค้นหา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87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[Circle to Search with Google]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วิธีใช้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Circle to Search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ด้วย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8" name="직사각형 8"/>
          <p:cNvSpPr/>
          <p:nvPr/>
        </p:nvSpPr>
        <p:spPr>
          <a:xfrm>
            <a:off x="155564" y="6345733"/>
            <a:ext cx="9236086" cy="34624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1200" b="1" u="sng" dirty="0">
                <a:solidFill>
                  <a:srgbClr val="0000FF"/>
                </a:solidFill>
                <a:latin typeface="+mn-ea"/>
              </a:rPr>
              <a:t>※ ความแม่นยำและผลการค้นหาอาจแตกต่างกันไปขึ้นอยู่กับประเภทและรูปร่างของวัตถุในภาพ เนื่องจากความคล้ายคลึง ความเกี่ยวข้อง การระบุตัวตน ลักษณะของอัลกอริทึมการค้นหา</a:t>
            </a:r>
            <a:endParaRPr lang="ko-KR" altLang="en-US" sz="1200" b="1" u="sng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70"/>
          <a:stretch/>
        </p:blipFill>
        <p:spPr>
          <a:xfrm>
            <a:off x="349494" y="2690623"/>
            <a:ext cx="1604596" cy="22052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594" y="2690623"/>
            <a:ext cx="1604596" cy="34766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944" y="2690623"/>
            <a:ext cx="1604596" cy="3476625"/>
          </a:xfrm>
          <a:prstGeom prst="rect">
            <a:avLst/>
          </a:prstGeom>
        </p:spPr>
      </p:pic>
      <p:sp>
        <p:nvSpPr>
          <p:cNvPr id="27" name="자유형 26"/>
          <p:cNvSpPr/>
          <p:nvPr/>
        </p:nvSpPr>
        <p:spPr>
          <a:xfrm>
            <a:off x="2779066" y="3507690"/>
            <a:ext cx="1499124" cy="828675"/>
          </a:xfrm>
          <a:custGeom>
            <a:avLst/>
            <a:gdLst>
              <a:gd name="connsiteX0" fmla="*/ 718074 w 1499124"/>
              <a:gd name="connsiteY0" fmla="*/ 828675 h 828675"/>
              <a:gd name="connsiteX1" fmla="*/ 527574 w 1499124"/>
              <a:gd name="connsiteY1" fmla="*/ 809625 h 828675"/>
              <a:gd name="connsiteX2" fmla="*/ 289449 w 1499124"/>
              <a:gd name="connsiteY2" fmla="*/ 733425 h 828675"/>
              <a:gd name="connsiteX3" fmla="*/ 146574 w 1499124"/>
              <a:gd name="connsiteY3" fmla="*/ 638175 h 828675"/>
              <a:gd name="connsiteX4" fmla="*/ 51324 w 1499124"/>
              <a:gd name="connsiteY4" fmla="*/ 571500 h 828675"/>
              <a:gd name="connsiteX5" fmla="*/ 3699 w 1499124"/>
              <a:gd name="connsiteY5" fmla="*/ 495300 h 828675"/>
              <a:gd name="connsiteX6" fmla="*/ 51324 w 1499124"/>
              <a:gd name="connsiteY6" fmla="*/ 257175 h 828675"/>
              <a:gd name="connsiteX7" fmla="*/ 98949 w 1499124"/>
              <a:gd name="connsiteY7" fmla="*/ 190500 h 828675"/>
              <a:gd name="connsiteX8" fmla="*/ 146574 w 1499124"/>
              <a:gd name="connsiteY8" fmla="*/ 142875 h 828675"/>
              <a:gd name="connsiteX9" fmla="*/ 165624 w 1499124"/>
              <a:gd name="connsiteY9" fmla="*/ 114300 h 828675"/>
              <a:gd name="connsiteX10" fmla="*/ 241824 w 1499124"/>
              <a:gd name="connsiteY10" fmla="*/ 95250 h 828675"/>
              <a:gd name="connsiteX11" fmla="*/ 337074 w 1499124"/>
              <a:gd name="connsiteY11" fmla="*/ 47625 h 828675"/>
              <a:gd name="connsiteX12" fmla="*/ 527574 w 1499124"/>
              <a:gd name="connsiteY12" fmla="*/ 0 h 828675"/>
              <a:gd name="connsiteX13" fmla="*/ 1022874 w 1499124"/>
              <a:gd name="connsiteY13" fmla="*/ 19050 h 828675"/>
              <a:gd name="connsiteX14" fmla="*/ 1070499 w 1499124"/>
              <a:gd name="connsiteY14" fmla="*/ 38100 h 828675"/>
              <a:gd name="connsiteX15" fmla="*/ 1213374 w 1499124"/>
              <a:gd name="connsiteY15" fmla="*/ 66675 h 828675"/>
              <a:gd name="connsiteX16" fmla="*/ 1356249 w 1499124"/>
              <a:gd name="connsiteY16" fmla="*/ 114300 h 828675"/>
              <a:gd name="connsiteX17" fmla="*/ 1432449 w 1499124"/>
              <a:gd name="connsiteY17" fmla="*/ 133350 h 828675"/>
              <a:gd name="connsiteX18" fmla="*/ 1451499 w 1499124"/>
              <a:gd name="connsiteY18" fmla="*/ 161925 h 828675"/>
              <a:gd name="connsiteX19" fmla="*/ 1480074 w 1499124"/>
              <a:gd name="connsiteY19" fmla="*/ 180975 h 828675"/>
              <a:gd name="connsiteX20" fmla="*/ 1499124 w 1499124"/>
              <a:gd name="connsiteY20" fmla="*/ 276225 h 828675"/>
              <a:gd name="connsiteX21" fmla="*/ 1461024 w 1499124"/>
              <a:gd name="connsiteY21" fmla="*/ 514350 h 828675"/>
              <a:gd name="connsiteX22" fmla="*/ 1432449 w 1499124"/>
              <a:gd name="connsiteY22" fmla="*/ 542925 h 828675"/>
              <a:gd name="connsiteX23" fmla="*/ 1413399 w 1499124"/>
              <a:gd name="connsiteY23" fmla="*/ 590550 h 828675"/>
              <a:gd name="connsiteX24" fmla="*/ 1337199 w 1499124"/>
              <a:gd name="connsiteY24" fmla="*/ 638175 h 828675"/>
              <a:gd name="connsiteX25" fmla="*/ 984774 w 1499124"/>
              <a:gd name="connsiteY25" fmla="*/ 704850 h 828675"/>
              <a:gd name="connsiteX26" fmla="*/ 765699 w 1499124"/>
              <a:gd name="connsiteY26" fmla="*/ 733425 h 828675"/>
              <a:gd name="connsiteX27" fmla="*/ 670449 w 1499124"/>
              <a:gd name="connsiteY27" fmla="*/ 752475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99124" h="828675">
                <a:moveTo>
                  <a:pt x="718074" y="828675"/>
                </a:moveTo>
                <a:cubicBezTo>
                  <a:pt x="654574" y="822325"/>
                  <a:pt x="590522" y="820116"/>
                  <a:pt x="527574" y="809625"/>
                </a:cubicBezTo>
                <a:cubicBezTo>
                  <a:pt x="499082" y="804876"/>
                  <a:pt x="289847" y="733602"/>
                  <a:pt x="289449" y="733425"/>
                </a:cubicBezTo>
                <a:cubicBezTo>
                  <a:pt x="78319" y="639590"/>
                  <a:pt x="232356" y="704161"/>
                  <a:pt x="146574" y="638175"/>
                </a:cubicBezTo>
                <a:cubicBezTo>
                  <a:pt x="115855" y="614545"/>
                  <a:pt x="51324" y="571500"/>
                  <a:pt x="51324" y="571500"/>
                </a:cubicBezTo>
                <a:cubicBezTo>
                  <a:pt x="43165" y="559261"/>
                  <a:pt x="3943" y="501411"/>
                  <a:pt x="3699" y="495300"/>
                </a:cubicBezTo>
                <a:cubicBezTo>
                  <a:pt x="-5105" y="275210"/>
                  <a:pt x="-1470" y="362762"/>
                  <a:pt x="51324" y="257175"/>
                </a:cubicBezTo>
                <a:cubicBezTo>
                  <a:pt x="83364" y="193096"/>
                  <a:pt x="50297" y="222935"/>
                  <a:pt x="98949" y="190500"/>
                </a:cubicBezTo>
                <a:cubicBezTo>
                  <a:pt x="149749" y="114300"/>
                  <a:pt x="83074" y="206375"/>
                  <a:pt x="146574" y="142875"/>
                </a:cubicBezTo>
                <a:cubicBezTo>
                  <a:pt x="154669" y="134780"/>
                  <a:pt x="155385" y="119420"/>
                  <a:pt x="165624" y="114300"/>
                </a:cubicBezTo>
                <a:cubicBezTo>
                  <a:pt x="189042" y="102591"/>
                  <a:pt x="216424" y="101600"/>
                  <a:pt x="241824" y="95250"/>
                </a:cubicBezTo>
                <a:cubicBezTo>
                  <a:pt x="276265" y="43589"/>
                  <a:pt x="247784" y="72428"/>
                  <a:pt x="337074" y="47625"/>
                </a:cubicBezTo>
                <a:cubicBezTo>
                  <a:pt x="499412" y="2531"/>
                  <a:pt x="364582" y="32598"/>
                  <a:pt x="527574" y="0"/>
                </a:cubicBezTo>
                <a:cubicBezTo>
                  <a:pt x="692674" y="6350"/>
                  <a:pt x="858057" y="7484"/>
                  <a:pt x="1022874" y="19050"/>
                </a:cubicBezTo>
                <a:cubicBezTo>
                  <a:pt x="1039930" y="20247"/>
                  <a:pt x="1053912" y="33953"/>
                  <a:pt x="1070499" y="38100"/>
                </a:cubicBezTo>
                <a:cubicBezTo>
                  <a:pt x="1117617" y="49880"/>
                  <a:pt x="1166446" y="54161"/>
                  <a:pt x="1213374" y="66675"/>
                </a:cubicBezTo>
                <a:cubicBezTo>
                  <a:pt x="1261880" y="79610"/>
                  <a:pt x="1308223" y="99683"/>
                  <a:pt x="1356249" y="114300"/>
                </a:cubicBezTo>
                <a:cubicBezTo>
                  <a:pt x="1381296" y="121923"/>
                  <a:pt x="1407049" y="127000"/>
                  <a:pt x="1432449" y="133350"/>
                </a:cubicBezTo>
                <a:cubicBezTo>
                  <a:pt x="1438799" y="142875"/>
                  <a:pt x="1443404" y="153830"/>
                  <a:pt x="1451499" y="161925"/>
                </a:cubicBezTo>
                <a:cubicBezTo>
                  <a:pt x="1459594" y="170020"/>
                  <a:pt x="1475671" y="170408"/>
                  <a:pt x="1480074" y="180975"/>
                </a:cubicBezTo>
                <a:cubicBezTo>
                  <a:pt x="1492527" y="210863"/>
                  <a:pt x="1492774" y="244475"/>
                  <a:pt x="1499124" y="276225"/>
                </a:cubicBezTo>
                <a:cubicBezTo>
                  <a:pt x="1495469" y="312776"/>
                  <a:pt x="1499194" y="453277"/>
                  <a:pt x="1461024" y="514350"/>
                </a:cubicBezTo>
                <a:cubicBezTo>
                  <a:pt x="1453885" y="525773"/>
                  <a:pt x="1441974" y="533400"/>
                  <a:pt x="1432449" y="542925"/>
                </a:cubicBezTo>
                <a:cubicBezTo>
                  <a:pt x="1426099" y="558800"/>
                  <a:pt x="1425489" y="578460"/>
                  <a:pt x="1413399" y="590550"/>
                </a:cubicBezTo>
                <a:cubicBezTo>
                  <a:pt x="1392219" y="611730"/>
                  <a:pt x="1365935" y="629723"/>
                  <a:pt x="1337199" y="638175"/>
                </a:cubicBezTo>
                <a:cubicBezTo>
                  <a:pt x="1094159" y="709657"/>
                  <a:pt x="1253819" y="673566"/>
                  <a:pt x="984774" y="704850"/>
                </a:cubicBezTo>
                <a:cubicBezTo>
                  <a:pt x="911623" y="713356"/>
                  <a:pt x="838512" y="722393"/>
                  <a:pt x="765699" y="733425"/>
                </a:cubicBezTo>
                <a:cubicBezTo>
                  <a:pt x="733686" y="738276"/>
                  <a:pt x="670449" y="752475"/>
                  <a:pt x="670449" y="75247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28" name="자유형 27"/>
          <p:cNvSpPr/>
          <p:nvPr/>
        </p:nvSpPr>
        <p:spPr>
          <a:xfrm rot="442075">
            <a:off x="3380779" y="4619625"/>
            <a:ext cx="285750" cy="28576"/>
          </a:xfrm>
          <a:custGeom>
            <a:avLst/>
            <a:gdLst>
              <a:gd name="connsiteX0" fmla="*/ 0 w 285750"/>
              <a:gd name="connsiteY0" fmla="*/ 28576 h 28576"/>
              <a:gd name="connsiteX1" fmla="*/ 285750 w 285750"/>
              <a:gd name="connsiteY1" fmla="*/ 1 h 2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0" h="28576">
                <a:moveTo>
                  <a:pt x="0" y="28576"/>
                </a:moveTo>
                <a:cubicBezTo>
                  <a:pt x="273014" y="-675"/>
                  <a:pt x="177291" y="1"/>
                  <a:pt x="285750" y="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6059365" y="1997009"/>
            <a:ext cx="31085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 รองรับ : 7 ภาษา (อังกฤษ, ฮินดี, อินโดนีเซีย, ญี่ปุ่น,</a:t>
            </a:r>
          </a:p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เกาหลี, โปรตุเกส (บราซิล), สเปน (เม็กซิโก)</a:t>
            </a:r>
          </a:p>
          <a:p>
            <a:r>
              <a:rPr lang="th-TH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- รองรับใน: กว่า 120 ประเทศและดินแดน</a:t>
            </a:r>
            <a:endParaRPr lang="ko-KR" altLang="en-US" sz="1000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3"/>
          <a:stretch/>
        </p:blipFill>
        <p:spPr>
          <a:xfrm>
            <a:off x="349494" y="5715492"/>
            <a:ext cx="1719769" cy="272663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48"/>
          <a:stretch/>
        </p:blipFill>
        <p:spPr>
          <a:xfrm>
            <a:off x="358695" y="4972543"/>
            <a:ext cx="1604596" cy="412064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1014124" y="5143818"/>
            <a:ext cx="293381" cy="2639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992711" y="5179982"/>
            <a:ext cx="517791" cy="579985"/>
            <a:chOff x="2016144" y="4665365"/>
            <a:chExt cx="867756" cy="971986"/>
          </a:xfrm>
        </p:grpSpPr>
        <p:sp>
          <p:nvSpPr>
            <p:cNvPr id="12" name="타원 11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모서리가 둥근 직사각형 21"/>
          <p:cNvSpPr/>
          <p:nvPr/>
        </p:nvSpPr>
        <p:spPr>
          <a:xfrm>
            <a:off x="862465" y="5890818"/>
            <a:ext cx="694309" cy="1163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22"/>
          <p:cNvGrpSpPr/>
          <p:nvPr/>
        </p:nvGrpSpPr>
        <p:grpSpPr>
          <a:xfrm>
            <a:off x="1022027" y="5869831"/>
            <a:ext cx="517791" cy="579985"/>
            <a:chOff x="2016144" y="4665365"/>
            <a:chExt cx="867756" cy="971986"/>
          </a:xfrm>
        </p:grpSpPr>
        <p:sp>
          <p:nvSpPr>
            <p:cNvPr id="24" name="타원 23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직사각형 13"/>
          <p:cNvSpPr/>
          <p:nvPr/>
        </p:nvSpPr>
        <p:spPr>
          <a:xfrm>
            <a:off x="1564179" y="5247874"/>
            <a:ext cx="11856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press and hold home area to run Circle to Search</a:t>
            </a:r>
            <a:endParaRPr lang="ko-KR" altLang="en-US" sz="1000" dirty="0"/>
          </a:p>
        </p:txBody>
      </p:sp>
      <p:sp>
        <p:nvSpPr>
          <p:cNvPr id="26" name="직사각형 25"/>
          <p:cNvSpPr/>
          <p:nvPr/>
        </p:nvSpPr>
        <p:spPr>
          <a:xfrm>
            <a:off x="36564" y="5272705"/>
            <a:ext cx="10007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for button type</a:t>
            </a:r>
            <a:endParaRPr lang="ko-KR" altLang="en-US" sz="1000" dirty="0"/>
          </a:p>
        </p:txBody>
      </p:sp>
      <p:sp>
        <p:nvSpPr>
          <p:cNvPr id="29" name="직사각형 28"/>
          <p:cNvSpPr/>
          <p:nvPr/>
        </p:nvSpPr>
        <p:spPr>
          <a:xfrm>
            <a:off x="36564" y="5950055"/>
            <a:ext cx="10007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for swipe gestures type</a:t>
            </a:r>
            <a:endParaRPr lang="ko-KR" altLang="en-US" sz="1000" dirty="0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81" y="2913816"/>
            <a:ext cx="1319491" cy="2858897"/>
          </a:xfrm>
          <a:prstGeom prst="rect">
            <a:avLst/>
          </a:prstGeom>
        </p:spPr>
      </p:pic>
      <p:sp>
        <p:nvSpPr>
          <p:cNvPr id="31" name="모서리가 둥근 직사각형 30"/>
          <p:cNvSpPr/>
          <p:nvPr/>
        </p:nvSpPr>
        <p:spPr>
          <a:xfrm>
            <a:off x="7306981" y="4607135"/>
            <a:ext cx="1348936" cy="35274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2" name="그룹 31"/>
          <p:cNvGrpSpPr/>
          <p:nvPr/>
        </p:nvGrpSpPr>
        <p:grpSpPr>
          <a:xfrm>
            <a:off x="8319951" y="4688934"/>
            <a:ext cx="517791" cy="579985"/>
            <a:chOff x="2016144" y="4665365"/>
            <a:chExt cx="867756" cy="971986"/>
          </a:xfrm>
        </p:grpSpPr>
        <p:sp>
          <p:nvSpPr>
            <p:cNvPr id="33" name="타원 32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4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직사각형 34"/>
          <p:cNvSpPr/>
          <p:nvPr/>
        </p:nvSpPr>
        <p:spPr>
          <a:xfrm>
            <a:off x="8758842" y="4559767"/>
            <a:ext cx="10007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turn on to use Circle to Search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4325927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564581"/>
              </p:ext>
            </p:extLst>
          </p:nvPr>
        </p:nvGraphicFramePr>
        <p:xfrm>
          <a:off x="324638" y="3566988"/>
          <a:ext cx="8343112" cy="3252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7312">
                  <a:extLst>
                    <a:ext uri="{9D8B030D-6E8A-4147-A177-3AD203B41FA5}">
                      <a16:colId xmlns:a16="http://schemas.microsoft.com/office/drawing/2014/main" val="2750472806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7990924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UI 6.0 or earlier version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UI 6.1 or later version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211289"/>
                  </a:ext>
                </a:extLst>
              </a:tr>
              <a:tr h="3009072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654138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Q1)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มีการเปลี่ยนแปลงเป็นตัวเลือกประเภทปุ่มนำทาง และไม่สามารถปัดขึ้นจากทั้งสองด้านของด้านล่างบนหน้าจอได้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Q2)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ฉันไม่พบ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Swipe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จากตัวเลือกการปัด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Swipe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ท่าทางของการตั้งค่าประเภทการนำทาง</a:t>
            </a: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จาก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One UI version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6.1, Navigation bar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จะเปลี่ยนไปด้วยตัวเลือกที่ง่ายขึ้นและเมนูใหม่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ตัวเลือกท่าทางที่เกี่ยวข้องกับ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‘Swipe up from bottom’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(ปัดขึ้นจากด้านล่าง) จะง่ายขึ้นและเส้นทางเมนูสำหรับตัวเลือกบางตัวก็เปลี่ยนไป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lang="en-US" altLang="ko-K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(removed)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‘Swipe from bottom’ option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ในท่าทางปัด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&gt; More options </a:t>
            </a: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(remained)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Swipe from sides and bottom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(ปัดจากด้านข้างและด้านล่าง)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② </a:t>
            </a:r>
            <a:r>
              <a:rPr lang="en-US" altLang="ko-K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(removed)</a:t>
            </a: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คำแนะนำท่าทาง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’, ‘Show button to hide keyboard’ option in Swipe gestures</a:t>
            </a:r>
          </a:p>
          <a:p>
            <a:pPr latinLnBrk="1">
              <a:lnSpc>
                <a:spcPct val="150000"/>
              </a:lnSpc>
            </a:pP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③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(added)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Google Assistant app switch option in the main screen of Navigation bar and changed from default </a:t>
            </a:r>
            <a:r>
              <a:rPr lang="en-US" altLang="ko-K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</a:p>
          <a:p>
            <a:pPr latinLnBrk="1">
              <a:lnSpc>
                <a:spcPct val="150000"/>
              </a:lnSpc>
            </a:pP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④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newly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(added)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‘Circle to Search’ switch option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การเข้าตั้งค่า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: Settings &gt; Display &gt; Navigation bar &gt; Swipe gestures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88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[Navigation bar]</a:t>
            </a:r>
            <a:b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ท่าทางการปัดมีการเปลี่ยนแปลงไปอย่างไร (1/2)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5" y="3895725"/>
            <a:ext cx="1333164" cy="285889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096" y="3896403"/>
            <a:ext cx="1348937" cy="2862117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682769" y="4952796"/>
            <a:ext cx="1358570" cy="742767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2669097" y="4264287"/>
            <a:ext cx="1348936" cy="7839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83" y="3905250"/>
            <a:ext cx="1319491" cy="285889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01" y="3905250"/>
            <a:ext cx="1319491" cy="2858897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2041339" y="4722720"/>
            <a:ext cx="688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removed option</a:t>
            </a:r>
            <a:endParaRPr lang="ko-KR" altLang="en-US" sz="1000" dirty="0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2687730" y="5751779"/>
            <a:ext cx="1348936" cy="32156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/>
          <p:cNvGrpSpPr/>
          <p:nvPr/>
        </p:nvGrpSpPr>
        <p:grpSpPr>
          <a:xfrm>
            <a:off x="664136" y="4952796"/>
            <a:ext cx="517791" cy="579985"/>
            <a:chOff x="2016144" y="4665365"/>
            <a:chExt cx="867756" cy="971986"/>
          </a:xfrm>
        </p:grpSpPr>
        <p:sp>
          <p:nvSpPr>
            <p:cNvPr id="15" name="타원 14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모서리가 둥근 직사각형 25"/>
          <p:cNvSpPr/>
          <p:nvPr/>
        </p:nvSpPr>
        <p:spPr>
          <a:xfrm>
            <a:off x="689542" y="5731330"/>
            <a:ext cx="1348936" cy="54472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직선 화살표 연결선 27"/>
          <p:cNvCxnSpPr>
            <a:stCxn id="24" idx="2"/>
            <a:endCxn id="26" idx="3"/>
          </p:cNvCxnSpPr>
          <p:nvPr/>
        </p:nvCxnSpPr>
        <p:spPr>
          <a:xfrm flipH="1">
            <a:off x="2038478" y="5122830"/>
            <a:ext cx="347078" cy="8808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>
            <a:stCxn id="24" idx="0"/>
            <a:endCxn id="20" idx="1"/>
          </p:cNvCxnSpPr>
          <p:nvPr/>
        </p:nvCxnSpPr>
        <p:spPr>
          <a:xfrm flipV="1">
            <a:off x="2385556" y="4656269"/>
            <a:ext cx="283541" cy="664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모서리가 둥근 직사각형 36"/>
          <p:cNvSpPr/>
          <p:nvPr/>
        </p:nvSpPr>
        <p:spPr>
          <a:xfrm>
            <a:off x="5206405" y="5020166"/>
            <a:ext cx="1348936" cy="247160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8" name="직선 화살표 연결선 37"/>
          <p:cNvCxnSpPr>
            <a:stCxn id="37" idx="3"/>
            <a:endCxn id="41" idx="1"/>
          </p:cNvCxnSpPr>
          <p:nvPr/>
        </p:nvCxnSpPr>
        <p:spPr>
          <a:xfrm flipV="1">
            <a:off x="6555341" y="4543426"/>
            <a:ext cx="477793" cy="600320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모서리가 둥근 직사각형 40"/>
          <p:cNvSpPr/>
          <p:nvPr/>
        </p:nvSpPr>
        <p:spPr>
          <a:xfrm>
            <a:off x="7033134" y="4038601"/>
            <a:ext cx="1348936" cy="1009650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4240184" y="5087037"/>
            <a:ext cx="7920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menu added on the main screen and changed to Default On</a:t>
            </a:r>
            <a:endParaRPr lang="ko-KR" altLang="en-US" sz="1000" dirty="0"/>
          </a:p>
        </p:txBody>
      </p:sp>
      <p:sp>
        <p:nvSpPr>
          <p:cNvPr id="48" name="모서리가 둥근 직사각형 47"/>
          <p:cNvSpPr/>
          <p:nvPr/>
        </p:nvSpPr>
        <p:spPr>
          <a:xfrm>
            <a:off x="5207063" y="5325389"/>
            <a:ext cx="1348936" cy="2471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모서리가 둥근 직사각형 48"/>
          <p:cNvSpPr/>
          <p:nvPr/>
        </p:nvSpPr>
        <p:spPr>
          <a:xfrm>
            <a:off x="5207063" y="5615859"/>
            <a:ext cx="1348936" cy="3142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6512640" y="5458249"/>
            <a:ext cx="923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newly added</a:t>
            </a:r>
            <a:endParaRPr lang="ko-KR" altLang="en-US" sz="1000" dirty="0"/>
          </a:p>
        </p:txBody>
      </p:sp>
      <p:sp>
        <p:nvSpPr>
          <p:cNvPr id="52" name="직사각형 51"/>
          <p:cNvSpPr/>
          <p:nvPr/>
        </p:nvSpPr>
        <p:spPr>
          <a:xfrm>
            <a:off x="1783221" y="6257025"/>
            <a:ext cx="14882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menu path and default option changed</a:t>
            </a:r>
            <a:endParaRPr lang="ko-KR" altLang="en-US" sz="1000" dirty="0"/>
          </a:p>
        </p:txBody>
      </p:sp>
      <p:cxnSp>
        <p:nvCxnSpPr>
          <p:cNvPr id="56" name="직선 화살표 연결선 55"/>
          <p:cNvCxnSpPr>
            <a:stCxn id="52" idx="0"/>
            <a:endCxn id="25" idx="1"/>
          </p:cNvCxnSpPr>
          <p:nvPr/>
        </p:nvCxnSpPr>
        <p:spPr>
          <a:xfrm flipV="1">
            <a:off x="2527326" y="5912564"/>
            <a:ext cx="160404" cy="3444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화살표 연결선 66"/>
          <p:cNvCxnSpPr>
            <a:stCxn id="46" idx="1"/>
            <a:endCxn id="25" idx="3"/>
          </p:cNvCxnSpPr>
          <p:nvPr/>
        </p:nvCxnSpPr>
        <p:spPr>
          <a:xfrm flipH="1">
            <a:off x="4036666" y="5748757"/>
            <a:ext cx="203518" cy="1638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화살표 연결선 69"/>
          <p:cNvCxnSpPr>
            <a:stCxn id="46" idx="3"/>
            <a:endCxn id="48" idx="1"/>
          </p:cNvCxnSpPr>
          <p:nvPr/>
        </p:nvCxnSpPr>
        <p:spPr>
          <a:xfrm flipV="1">
            <a:off x="5032188" y="5448969"/>
            <a:ext cx="174875" cy="2997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그룹 16"/>
          <p:cNvGrpSpPr/>
          <p:nvPr/>
        </p:nvGrpSpPr>
        <p:grpSpPr>
          <a:xfrm>
            <a:off x="1184817" y="5483039"/>
            <a:ext cx="517791" cy="579985"/>
            <a:chOff x="2016144" y="4665365"/>
            <a:chExt cx="867756" cy="971986"/>
          </a:xfrm>
        </p:grpSpPr>
        <p:sp>
          <p:nvSpPr>
            <p:cNvPr id="18" name="타원 17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9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0" name="직선 화살표 연결선 79"/>
          <p:cNvCxnSpPr>
            <a:stCxn id="13" idx="3"/>
          </p:cNvCxnSpPr>
          <p:nvPr/>
        </p:nvCxnSpPr>
        <p:spPr>
          <a:xfrm flipV="1">
            <a:off x="2041339" y="5154783"/>
            <a:ext cx="627757" cy="1693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5868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Q1)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มีการเปลี่ยนแปลงเป็นตัวเลือกประเภทปุ่มนำทาง และไม่สามารถปัดขึ้นจากทั้งสองด้านของด้านล่างบนหน้าจอได้</a:t>
            </a:r>
            <a:b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Q2)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ฉันไม่พบ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Swipe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จากตัวเลือกการปัด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Swipe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ท่าทางของการตั้งค่าประเภทการนำทาง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สำหรับ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Google Assistant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คุณสามารถปัดขึ้นจากด้านใดด้านหนึ่งของมุมล่างทั้งสองข้างได้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89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[Navigation bar]</a:t>
            </a:r>
            <a:b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ท่าทางการปัดมีการเปลี่ยนแปลงไปอย่างไร (2/2)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/>
          <a:srcRect b="20405"/>
          <a:stretch/>
        </p:blipFill>
        <p:spPr>
          <a:xfrm>
            <a:off x="1702123" y="3500931"/>
            <a:ext cx="2552955" cy="1947369"/>
          </a:xfrm>
          <a:prstGeom prst="rect">
            <a:avLst/>
          </a:prstGeom>
        </p:spPr>
      </p:pic>
      <p:sp>
        <p:nvSpPr>
          <p:cNvPr id="11" name="위쪽 화살표 10"/>
          <p:cNvSpPr/>
          <p:nvPr/>
        </p:nvSpPr>
        <p:spPr>
          <a:xfrm rot="2984926">
            <a:off x="2052436" y="4804267"/>
            <a:ext cx="361950" cy="328251"/>
          </a:xfrm>
          <a:prstGeom prst="upArrow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위쪽 화살표 41"/>
          <p:cNvSpPr/>
          <p:nvPr/>
        </p:nvSpPr>
        <p:spPr>
          <a:xfrm rot="18685281">
            <a:off x="3567588" y="4783804"/>
            <a:ext cx="361950" cy="324196"/>
          </a:xfrm>
          <a:prstGeom prst="upArrow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1812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กระจกกอริลลาชนิดใดที่ใช้ในการออกแบบด้านหน้าและด้านหลัง?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Gorilla Glass 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Victus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(กอริลลา แก้ว วิคตัส 2)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กระจกกอริลลาชนิดใดที่ใช้ในการออกแบบด้านหน้าและด้านหลัง?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032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หลังจากติดฟิล์มกันรอยจาก 3</a:t>
            </a:r>
            <a:r>
              <a:rPr lang="en-US" altLang="ko-K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 party 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แล้ว หน้าจอจะดูพร่ามัวและการมองเห็นลดลง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จอแสดงผลประกอบด้วยชิ้นส่วนต่างๆ เช่น กระจกป้องกัน แผงจอแสดงผล เซ็นเซอร์ เทป และชิ้นส่วนกลไก และจอแสดงผลของ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Galaxy S24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ซีรีส์ได้ใช้ส่วนประกอบหน้าจอที่ได้รับการปรับปรุง (การเคลือบหน้าต่างและฟิล์มป้องกัน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AR)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ซึ่งทำให้มองเห็นอุปกรณ์ได้ชัดเจนมาก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ดังนั้นเมื่อติดฟิล์มกันรอยจาก 3</a:t>
            </a:r>
            <a:r>
              <a:rPr lang="en-US" altLang="ko-KR" sz="1200" dirty="0" err="1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party 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หน้าจออาจมีการมองเห็นลดลงหรือการแสดงผลเบลอมากขึ้น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ไม่แนะนำให้ติดฟิล์มกันรอยของบริษัทอื่นบนหน้าจอของอุปกรณ์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Galaxy.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หลังจากติดฟิล์มกันรอยจาก 3</a:t>
            </a:r>
            <a:r>
              <a:rPr lang="en-GB" altLang="ko-KR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party 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แล้ว หน้าจอจะดูพร่ามัวและการมองเห็นลดลง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264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ดูเหมือนว่า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S-Pen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จะโผล่ขึ้นมาเล็กน้อยจากรูของอุปกรณ์เมื่อเสียบเข้าไป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S-Pen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ของ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Galaxy S24 Ultra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โครงสร้างและการใช้งานที่ได้รับการปรับปรุงเพื่อให้สามารถใส่/ถอดได้ง่ายในขณะที่ยังคงความแข็งแกร่งเอาไว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เมื่อใส่ปากกา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 Pen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ของ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Galaxy S24 Ultra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ปลายปากกาจะดูยื่นออกมาเล็กน้อย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เมื่อใช้ครั้งแรกอาจรู้สึกว่ายื่นออกมาเล็กน้อย แต่ก็ไม่ใช่ข้อบกพร่อง ดังนั้นมั่นใจได้ว่านี่คือการออกแบบโดยคำนึงถึงการใช้งานและความเสถียรของผลิตภัณฑ์ที่มีความแม่นยำสู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ผลิตภัณฑ์ได้รับการควบคุมและทดสอบคุณภาพอย่างเข้มงวดและเข้มงวด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S-Pen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เป็นส่วนประกอบที่ออกแบบมาอย่างแม่นยำโดยคำนึงถึงแรงกระแทกจากภายนอก ดังนั้นจึงไม่มีปัญหาในการใช้งานปกติในสภาพแวดล้อมปกติ แต่การใช้งานมากเกินไปหรือการกระแทกซ้ำๆ อาจทำให้อายุการใช้งานและการแตกหักสั้นลง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91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ดูเหมือนว่า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S-Pen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จะโผล่ขึ้นมาเล็กน้อยจากรูของอุปกรณ์เมื่อเสียบเข้าไป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42800" r="63413" b="11274"/>
          <a:stretch/>
        </p:blipFill>
        <p:spPr>
          <a:xfrm>
            <a:off x="2553079" y="4543425"/>
            <a:ext cx="3000375" cy="1724025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3162300" y="5991225"/>
            <a:ext cx="1428750" cy="3357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화살표 4"/>
          <p:cNvSpPr/>
          <p:nvPr/>
        </p:nvSpPr>
        <p:spPr>
          <a:xfrm>
            <a:off x="2553079" y="6081902"/>
            <a:ext cx="809625" cy="1855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6336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ดูเหมือนว่า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S-Pen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จะเอียงเล็กน้อยตรงรูของเครื่องเวลาใส่เข้าไป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โครงสร้างและโมดูล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S-Pen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ของ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Galaxy S24 Ultra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เหมือนเดิม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แต่ต่างจากรุ่นก่อนตรงที่รุ่น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Galaxy S24 Ultra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มีความด้านและสว่างกว่าจึงทำให้โดดเด่นกว่ารุ่นอื่นๆ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ปากกา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S-Pen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มีช่องว่างด้านในซึ่งออกแบบมาเพื่อให้ขยับขึ้น/ลง ดังนั้นจึงอาจรู้สึกลื่นไหลเล็กน้อย แต่ไม่มีจุดที่ผิดปกติในรูปลักษณ์ของ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S-Pen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เอง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เมื่อเสียบ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S-Pen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เข้ากับตัวเครื่องสามารถบังคับไปด้านใดด้านหนึ่งได้เนื่องจากโครงสร้างที่ถูกล็อค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ดังนั้นโปรดมั่นใจได้ว่านี่คือการออกแบบโดยคำนึงถึงการใช้งานและความเสถียรของผลิตภัณฑ์ที่มีความแม่นยำสู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ผลิตภัณฑ์ได้รับการควบคุมและทดสอบคุณภาพอย่างเข้มงวดและเข้มงวด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S-Pen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เป็นส่วนประกอบที่ออกแบบมาอย่างแม่นยำโดยคำนึงถึงแรงกระแทกจากภายนอก ดังนั้นจึงไม่มีปัญหาในการใช้งานปกติในสภาพแวดล้อมปกติ แต่การใช้งานมากเกินไปหรือการกระแทกซ้ำๆ อาจทำให้อายุการใช้งานและการแตกหักสั้นลง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92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ดูเหมือนว่า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S-Pen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จะเอียงเล็กน้อยตรงรูของเครื่องเวลาใส่เข้าไป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1" t="40612" r="32692" b="10418"/>
          <a:stretch/>
        </p:blipFill>
        <p:spPr>
          <a:xfrm>
            <a:off x="2952749" y="4566048"/>
            <a:ext cx="2905125" cy="1838325"/>
          </a:xfrm>
          <a:prstGeom prst="rect">
            <a:avLst/>
          </a:prstGeom>
        </p:spPr>
      </p:pic>
      <p:cxnSp>
        <p:nvCxnSpPr>
          <p:cNvPr id="5" name="직선 연결선 4"/>
          <p:cNvCxnSpPr/>
          <p:nvPr/>
        </p:nvCxnSpPr>
        <p:spPr>
          <a:xfrm>
            <a:off x="3471043" y="5886450"/>
            <a:ext cx="17486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3471043" y="5780954"/>
            <a:ext cx="1745240" cy="964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>
            <a:off x="3381375" y="5733329"/>
            <a:ext cx="0" cy="19122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2787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Q1: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เหมือนมีฝุ่นละเอียดอยู่ในกล้องของ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Galaxy</a:t>
            </a:r>
            <a:endParaRPr lang="th-TH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โทรศัพท์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ทั้งหมดได้รับการจัดการและผลิตผ่านมาตรการควบคุมคุณภาพที่เข้มงวด รวมถึงการป้องกันสิ่งแปลกปลอมและการตรวจสอบอย่างเข้มงวดเพื่อให้แน่ใจว่าเป็นไปตามมาตรฐานการควบคุมคุณภาพของเรา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อย่างไรก็ตาม แม้ว่าเราจะพยายามอย่างดีที่สุดในระหว่างกระบวนการผลิต แต่ในบางครั้งอาจมีฝุ่นละเอียดอยู่ภายในช่วงที่เรายอมรับได้ และไม่ส่งผลกระทบต่อประสิทธิภาพของกล้อง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และหากไม่พบฝุ่น หรืออนุภาคอื่น ทั้งเมื่อถ่ายภาพ หรือเมื่อดูภาพที่ถ่ายออกมาแล้ว ไม่ถือเป็นข้อบกพร่องของผลิตภัณฑ์ คุณจึงสามารถใช้งานได้อย่างมั่นใจ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สำหรับการอ้างอิงของคุณ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เมื่อถ่ายภาพ ภาพจะผ่านเลนส์และรูปทรงของภาพจะแสดงบนเซนเซอร์ภาพ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ด้วยเหตุนี้ ฝุ่นละเอียดที่อยู่บนเลนส์หรือหน้าต่างซึ่งค่อนข้างห่างจากเซนเซอร์ภาพจึงไม่ปรากฏในภาพที่ถ่าย ในทางกลับกัน หากมีฝุ่นบนเซนเซอร์ภาพ ก็อาจปรากฏบนภาพที่ถ่าย และอาจตัดสินได้ว่าเป็นข้อบกพร่อง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93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เหมือนมีฝุ่นละเอียดอยู่ในกล้องของ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Galaxy (1/2)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475" y="4752976"/>
            <a:ext cx="4844132" cy="194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9835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มีกลิ่นคล้ายกลิ่นไหม้ จาก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S pen</a:t>
            </a:r>
            <a:endParaRPr lang="th-TH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th-TH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อาจมีกลิ่นพลาสติกหรือยางของผลิตภัณฑ์ใหม่เกิดขึ้นชั่วระยะเวลาหนึ่ง ที่เกิดจากปรากฏการณ์ชั่วคราวและค่อยๆ หายไป คุณสามารถใช้มันด้วยความมั่นใจ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※ กล่องกลิ่นของผลิตภัณฑ์ใหม่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เช่น) เบาะรถใหม่ ยางในรองเท้าใหม่ หนังของกระเป๋าใหม่ อาจมีกลิ่นในขณะที่ผลิตและจะหายไปเมื่อเวลาผ่านไป</a:t>
            </a:r>
          </a:p>
          <a:p>
            <a:pPr latinLnBrk="1">
              <a:lnSpc>
                <a:spcPct val="150000"/>
              </a:lnSpc>
            </a:pPr>
            <a:endParaRPr lang="th-TH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 Pen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เป็นไปตามมาตรฐานคุณภาพที่เข้มงวดของ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Samsung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ที่เกี่ยวข้องกับสารอันตรายและความปลอดภัย ดังนั้นคุณจึงปลอดภัยและสบายใจขณะใช้งาน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มีกลิ่นคล้ายกลิ่นไหม้ จาก </a:t>
            </a: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 pen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319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ไม่สามารถปลดล็อคหน้าจอล็อคได้แม้ว่าจะปัดหน้าจอก็ตาม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Galaxy S24 series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มีฟีเจอร์ที่เพิ่มเข้ามาใหม่ 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‘Show Lock screen wallpaper’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(แสดงวอลเปเปอร์หน้าจอล็อค)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ค่าเริ่มต้น: เปิด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ซึ่งตั้งค่าให้แสดงวอลเปเปอร์ของหน้าจอล็อคในหน้าจอ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.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หากตั้งค่าเป็นตัวเลือก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‘Always’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ตัวเลือกของเวลาที่จะแสดง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วอลล์เปเปอร์จะสามารถแสดงได้ในหน้าจอ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เสมอ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ดังนั้น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รูปพื้นหลังถูกตั้งค่าทั้งในหน้าจอล็อคและหน้าจอ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อาจถือเป็นหน้าจอ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เป็นหน้าจอล็อค แต่เป็นหน้าจอ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หากคุณไม่ต้องการแสดงวอลเปเปอร์ในหน้าจอ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คุณสามารถปิดฟังก์ชันในการตั้งค่าได้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การเข้าตั้งค่า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: Settings &gt; Lock screen and AOD &gt; Always On Display &gt; turn Off ‘Show Lock screen wallpaper’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ค่าเริ่มต้น: เปิด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ไม่สามารถปลดล็อคหน้าจอล็อคได้แม้ว่าจะปัดหน้าจอก็ตาม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01" y="3253696"/>
            <a:ext cx="1619564" cy="3509054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3544201" y="5192652"/>
            <a:ext cx="1619564" cy="2746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4811667" y="5227333"/>
            <a:ext cx="517791" cy="579985"/>
            <a:chOff x="2016144" y="4665365"/>
            <a:chExt cx="867756" cy="971986"/>
          </a:xfrm>
        </p:grpSpPr>
        <p:sp>
          <p:nvSpPr>
            <p:cNvPr id="12" name="타원 11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모서리가 둥근 직사각형 14"/>
          <p:cNvSpPr/>
          <p:nvPr/>
        </p:nvSpPr>
        <p:spPr>
          <a:xfrm>
            <a:off x="3544201" y="6211827"/>
            <a:ext cx="1619564" cy="2746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35" y="3253697"/>
            <a:ext cx="1619066" cy="3507976"/>
          </a:xfrm>
          <a:prstGeom prst="rect">
            <a:avLst/>
          </a:prstGeom>
        </p:spPr>
      </p:pic>
      <p:sp>
        <p:nvSpPr>
          <p:cNvPr id="20" name="모서리가 둥근 직사각형 19"/>
          <p:cNvSpPr/>
          <p:nvPr/>
        </p:nvSpPr>
        <p:spPr>
          <a:xfrm>
            <a:off x="1578237" y="4383027"/>
            <a:ext cx="1619564" cy="2746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39679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9071" y="667660"/>
            <a:ext cx="9858828" cy="6044036"/>
          </a:xfrm>
          <a:prstGeom prst="rect">
            <a:avLst/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Q1)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เมื่อเปิดใช้งาน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AOD,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จะแสดง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lock screen wallpaper</a:t>
            </a:r>
            <a:b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Q2)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แม้จะเปิดใช้งาน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AOD,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แต่หน้าจอ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th-TH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ก็ไม่ปรากฏขึ้น</a:t>
            </a:r>
            <a:endParaRPr lang="en-US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A: Galaxy S24 series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มีฟีเจอร์ที่เพิ่มเข้ามาใหม่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‘Show Lock screen wallpaper’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แสดงวอลเปเปอร์หน้าจอล็อค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ค่าเริ่มต้น: เปิด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ซึ่งตั้งค่าให้แสดงวอลเปเปอร์ของหน้าจอล็อคในหน้าจอ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หากตั้งค่าเป็นตัวเลือก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‘Always’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ตัวเลือกของเวลาที่จะแสดง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วอลล์เปเปอร์จะสามารถแสดงได้ในหน้าจอ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เสมอ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ดังนั้น (รูปพื้นหลังถูกตั้งค่าทั้งในหน้าจอล็อคและหน้าจอ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AOD)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อาจถือเป็นหน้าจอ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เป็นหน้าจอล็อค แต่เป็นหน้าจอ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AOD.</a:t>
            </a:r>
          </a:p>
          <a:p>
            <a:pPr latinLnBrk="1">
              <a:lnSpc>
                <a:spcPct val="150000"/>
              </a:lnSpc>
            </a:pP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หากคุณไม่ต้องการแสดงวอลเปเปอร์ในหน้าจอ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คุณสามารถปิดฟังก์ชันในการตั้งค่าได้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atinLnBrk="1">
              <a:lnSpc>
                <a:spcPct val="150000"/>
              </a:lnSpc>
            </a:pPr>
            <a:endParaRPr lang="en-US" altLang="ko-K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การเข้าตั้งค่า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: Settings &gt; Lock screen and AOD &gt; Always On Display &gt; turn Off ‘Show Lock screen wallpaper’ (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ค่าเริ่มต้น: เปิด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atinLnBrk="1">
              <a:lnSpc>
                <a:spcPct val="150000"/>
              </a:lnSpc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หากคุณจะตั้งค่าวอลเปเปอร์ในหน้าจอ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th-TH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แต่ไม่ให้แสดงเสมอไป คุณสามารถเปิดแสดงวอลเปเปอร์หน้าจอล็อคไว้เป็นเปิดได้ และตั้งค่าเวลาที่จะแสดงเป็น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‘Tap to show’</a:t>
            </a:r>
          </a:p>
          <a:p>
            <a:pPr latinLnBrk="1">
              <a:lnSpc>
                <a:spcPct val="150000"/>
              </a:lnSpc>
            </a:pP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96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8510154" cy="668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Q1)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เมื่อเปิดใช้งาน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AOD,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จะแสดง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lock screen wallpaper</a:t>
            </a:r>
            <a:b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Q2)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แม้จะเปิดใช้งาน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AOD,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แต่หน้าจอ </a:t>
            </a:r>
            <a:r>
              <a:rPr lang="en-GB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AOD </a:t>
            </a:r>
            <a:r>
              <a:rPr lang="th-TH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ก็ไม่ปรากฏขึ้น</a:t>
            </a:r>
            <a:endParaRPr lang="en-GB" altLang="ko-K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209439" y="381789"/>
            <a:ext cx="1696561" cy="2358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Updated at 2024.1.18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26" y="3253696"/>
            <a:ext cx="1619564" cy="3509054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4391926" y="5192652"/>
            <a:ext cx="1619564" cy="2746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5659392" y="5227333"/>
            <a:ext cx="517791" cy="579985"/>
            <a:chOff x="2016144" y="4665365"/>
            <a:chExt cx="867756" cy="971986"/>
          </a:xfrm>
        </p:grpSpPr>
        <p:sp>
          <p:nvSpPr>
            <p:cNvPr id="12" name="타원 11"/>
            <p:cNvSpPr/>
            <p:nvPr/>
          </p:nvSpPr>
          <p:spPr>
            <a:xfrm>
              <a:off x="2134236" y="4665365"/>
              <a:ext cx="338507" cy="338507"/>
            </a:xfrm>
            <a:prstGeom prst="ellipse">
              <a:avLst/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" name="Picture 12" descr="손가락 아이콘 에 Selman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4053">
              <a:off x="2016144" y="4769595"/>
              <a:ext cx="867756" cy="8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모서리가 둥근 직사각형 14"/>
          <p:cNvSpPr/>
          <p:nvPr/>
        </p:nvSpPr>
        <p:spPr>
          <a:xfrm>
            <a:off x="4391926" y="6211827"/>
            <a:ext cx="1619564" cy="2746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04" b="4680"/>
          <a:stretch/>
        </p:blipFill>
        <p:spPr>
          <a:xfrm>
            <a:off x="6766766" y="6073647"/>
            <a:ext cx="2591114" cy="551057"/>
          </a:xfrm>
          <a:prstGeom prst="rect">
            <a:avLst/>
          </a:prstGeom>
        </p:spPr>
      </p:pic>
      <p:cxnSp>
        <p:nvCxnSpPr>
          <p:cNvPr id="18" name="직선 화살표 연결선 17"/>
          <p:cNvCxnSpPr>
            <a:stCxn id="15" idx="3"/>
            <a:endCxn id="8" idx="1"/>
          </p:cNvCxnSpPr>
          <p:nvPr/>
        </p:nvCxnSpPr>
        <p:spPr>
          <a:xfrm>
            <a:off x="6011490" y="6349176"/>
            <a:ext cx="75527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85" y="3253697"/>
            <a:ext cx="1619066" cy="3507976"/>
          </a:xfrm>
          <a:prstGeom prst="rect">
            <a:avLst/>
          </a:prstGeom>
        </p:spPr>
      </p:pic>
      <p:sp>
        <p:nvSpPr>
          <p:cNvPr id="17" name="모서리가 둥근 직사각형 16"/>
          <p:cNvSpPr/>
          <p:nvPr/>
        </p:nvSpPr>
        <p:spPr>
          <a:xfrm>
            <a:off x="2473587" y="4383027"/>
            <a:ext cx="1619564" cy="2746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33123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C512E5-9A75-4191-873E-3C8C8CC18DB3}" type="slidenum">
              <a:rPr lang="en-US" altLang="ko-KR" smtClean="0"/>
              <a:pPr>
                <a:defRPr/>
              </a:pPr>
              <a:t>97</a:t>
            </a:fld>
            <a:endParaRPr lang="en-US" dirty="0"/>
          </a:p>
        </p:txBody>
      </p:sp>
      <p:graphicFrame>
        <p:nvGraphicFramePr>
          <p:cNvPr id="5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114585"/>
              </p:ext>
            </p:extLst>
          </p:nvPr>
        </p:nvGraphicFramePr>
        <p:xfrm>
          <a:off x="167791" y="780843"/>
          <a:ext cx="9514226" cy="2864217"/>
        </p:xfrm>
        <a:graphic>
          <a:graphicData uri="http://schemas.openxmlformats.org/drawingml/2006/table">
            <a:tbl>
              <a:tblPr/>
              <a:tblGrid>
                <a:gridCol w="1208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8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 Date</a:t>
                      </a: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99058" marR="99058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Version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99058" marR="99058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Comments</a:t>
                      </a: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99058" marR="99058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2024.1.18</a:t>
                      </a:r>
                    </a:p>
                  </a:txBody>
                  <a:tcPr marL="99058" marR="99058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V1.0</a:t>
                      </a:r>
                    </a:p>
                  </a:txBody>
                  <a:tcPr marL="99058" marR="99058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HQ MX Quality Administration Group </a:t>
                      </a:r>
                      <a:r>
                        <a:rPr lang="th-TH" altLang="ko-KR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สร้างเวอร์ชันเริ่มต้น: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ko-KR" sz="105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หน้า 4 : ข้อกำหนดสำหรับการอ้างอิง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ko-KR" sz="105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หน้า 5~94 : หน้าถามตอบ</a:t>
                      </a:r>
                      <a:endParaRPr lang="en-US" altLang="ko-KR" sz="105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058" marR="99058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2024.1.18</a:t>
                      </a:r>
                    </a:p>
                  </a:txBody>
                  <a:tcPr marL="99058" marR="99058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맑은 고딕" pitchFamily="50" charset="-127"/>
                          <a:cs typeface="Arial" panose="020B0604020202020204" pitchFamily="34" charset="0"/>
                        </a:rPr>
                        <a:t>V1.1</a:t>
                      </a:r>
                    </a:p>
                  </a:txBody>
                  <a:tcPr marL="99058" marR="99058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HQ MX Quality Administration Group updated :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Page</a:t>
                      </a:r>
                      <a:r>
                        <a:rPr lang="en-US" altLang="ko-KR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72 : </a:t>
                      </a:r>
                      <a:r>
                        <a:rPr lang="th-TH" altLang="ko-KR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เปลี่ยนรูปภาพสำหรับไอคอน </a:t>
                      </a:r>
                      <a:r>
                        <a:rPr lang="en-US" altLang="ko-KR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Writing assist </a:t>
                      </a:r>
                      <a:r>
                        <a:rPr lang="th-TH" altLang="ko-KR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(ตัวช่วยการเขียน) </a:t>
                      </a:r>
                      <a:r>
                        <a:rPr lang="en-US" altLang="ko-KR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      </a:t>
                      </a:r>
                      <a:r>
                        <a:rPr lang="th-TH" altLang="ko-KR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o-KR" altLang="en-US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     </a:t>
                      </a:r>
                      <a:r>
                        <a:rPr lang="en-US" altLang="ko-KR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on image #1,2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Page 73 : </a:t>
                      </a:r>
                      <a:r>
                        <a:rPr lang="th-TH" altLang="ko-KR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เปลี่ยนรูปภาพสำหรับไอคอน </a:t>
                      </a:r>
                      <a:r>
                        <a:rPr lang="en-US" altLang="ko-KR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Writing assist on image #2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Page 95~96 : </a:t>
                      </a:r>
                      <a:r>
                        <a:rPr lang="th-TH" altLang="ko-KR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เพิ่มหน้าเกี่ยวกับคำถามและคำตอบที่เกี่ยวข้องกับหน้าจอ </a:t>
                      </a:r>
                      <a:r>
                        <a:rPr lang="en-US" altLang="ko-KR" sz="105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AOD</a:t>
                      </a:r>
                    </a:p>
                  </a:txBody>
                  <a:tcPr marL="99058" marR="99058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09198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6946" y="116632"/>
            <a:ext cx="743122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ko-KR" sz="1600" b="1" dirty="0">
                <a:solidFill>
                  <a:prstClr val="white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ประวัติการแก้ไข: เวอร์ชันนี้จะแทนที่เวอร์ชันก่อนหน้าทั้งหมด</a:t>
            </a:r>
            <a:endParaRPr kumimoji="1" lang="ko-KR" altLang="en-US" sz="1600" dirty="0">
              <a:solidFill>
                <a:prstClr val="white"/>
              </a:solidFill>
              <a:latin typeface="Arial" panose="020B0604020202020204" pitchFamily="34" charset="0"/>
              <a:ea typeface="굴림" charset="-127"/>
              <a:cs typeface="Arial" panose="020B0604020202020204" pitchFamily="34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21230" t="15496" r="21254" b="7591"/>
          <a:stretch/>
        </p:blipFill>
        <p:spPr>
          <a:xfrm>
            <a:off x="6838805" y="2737908"/>
            <a:ext cx="177619" cy="18588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629" y="2712534"/>
            <a:ext cx="219075" cy="22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41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49797</TotalTime>
  <Words>14103</Words>
  <Application>Microsoft Office PowerPoint</Application>
  <PresentationFormat>A4 Paper (210x297 mm)</PresentationFormat>
  <Paragraphs>1208</Paragraphs>
  <Slides>97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굴림</vt:lpstr>
      <vt:lpstr>맑은 고딕</vt:lpstr>
      <vt:lpstr>Arial</vt:lpstr>
      <vt:lpstr>Calibri</vt:lpstr>
      <vt:lpstr>Wingdings</vt:lpstr>
      <vt:lpstr>헤드라인</vt:lpstr>
      <vt:lpstr>Office Theme</vt:lpstr>
      <vt:lpstr>PowerPoint Presentation</vt:lpstr>
      <vt:lpstr>PowerPoint Presentation</vt:lpstr>
      <vt:lpstr>Advice</vt:lpstr>
      <vt:lpstr>Specifications</vt:lpstr>
      <vt:lpstr>FAQ</vt:lpstr>
      <vt:lpstr>มีสีให้เลือกอะไรบ้าง?</vt:lpstr>
      <vt:lpstr>เหตุใดประเภทหน้าจอ S24 Ultra จึงเปลี่ยนจากขอบจอโค้งเป็นจอแบน?</vt:lpstr>
      <vt:lpstr>วัสดุของกรอบคืออะไร?</vt:lpstr>
      <vt:lpstr>กระจกกอริลลาชนิดใดที่ใช้ในการออกแบบด้านหน้าและด้านหลัง?</vt:lpstr>
      <vt:lpstr>การปรับปรุง HBM, Peak Luminance มีอะไรบ้าง</vt:lpstr>
      <vt:lpstr>รองรับ HDR10+ หรือไม่?</vt:lpstr>
      <vt:lpstr>เทคนิคการแสดงผล LTPO ใช้กับทั้ง 3 รุ่นหรือไม่?</vt:lpstr>
      <vt:lpstr>ช่วงของอัตราการรีเฟรชแบบปรับได้คือเท่าใด?</vt:lpstr>
      <vt:lpstr>รุ่น Plus/Basic มีกล้อง ToF หรือไม่?</vt:lpstr>
      <vt:lpstr>Instant Slow-mo คืออะไร?</vt:lpstr>
      <vt:lpstr>รองรับ UWB(Ultra Wide Band) หรือไม่?</vt:lpstr>
      <vt:lpstr>มีการปรับปรุงอะไรบ้างเกี่ยวกับ Quick Share?</vt:lpstr>
      <vt:lpstr>[Link to Windows] Audio Streaming คืออะไร?</vt:lpstr>
      <vt:lpstr>[Link to Windows] Instant Hotspot คืออะไร?</vt:lpstr>
      <vt:lpstr>[Link to Windows] Open ในเบราว์เซอร์เดสก์ท็อปคืออะไร?</vt:lpstr>
      <vt:lpstr>การควบคุมแบบหลายจุดคืออะไร?</vt:lpstr>
      <vt:lpstr>App Cast คืออะไร?</vt:lpstr>
      <vt:lpstr>[ใช้โทรศัพท์เป็นแป้นพิมพ์ทีวี]  การเชื่อมต่ออุปกรณ์เข้ากับทีวีใช้คุณสมบัติใดบ้าง</vt:lpstr>
      <vt:lpstr>[เกี่ยวกับฟังก์ชั่น AI] การอัพเดตฟังก์ชั่น AI มีแผนสำหรับรุ่นอื่นไหม?  มีแผนขยายฟังก์ชั่น AI รองรับภาษา/ประเทศ เพิ่มเติมไหม ?</vt:lpstr>
      <vt:lpstr>[เกี่ยวกับฟังก์ชัน AI] ฟังก์ชัน AI เรียนรู้ตามข้อมูลของผู้ใช้หรือไม่ (เกี่ยวกับปัญหาด้านความปลอดภัย)</vt:lpstr>
      <vt:lpstr>[เกี่ยวกับฟังก์ชัน AI] Circle to Search ด้วย Google คืออะไร  / Circle to Search ด้วย Google รองรับในประเทศใดบ้าง</vt:lpstr>
      <vt:lpstr>[เกี่ยวกับฟังก์ชัน AI]  ฉันจะเริ่มฟังก์ชัน Circle to Search ด้วย  Google ได้อย่างไร</vt:lpstr>
      <vt:lpstr>[เกี่ยวกับฟังก์ชัน AI]  Circle to Search ด้วย Google รองรับทุกแอปพลิเคชันหรือไม่</vt:lpstr>
      <vt:lpstr>[เกี่ยวกับฟังก์ชั่น AI] การจัดรูปแบบอัตโนมัติใน Samsung Notes คืออะไร</vt:lpstr>
      <vt:lpstr>[เกี่ยวกับฟังก์ชัน AI]  ในกรณีที่จัดการประชุมในภาษาต่างๆ ฟังก์ชันจะจดจำภาษาต่างๆ เมื่อบันทึกหรือไม่</vt:lpstr>
      <vt:lpstr>[เกี่ยวกับฟังก์ชั่น AI] ฉันสามารถตั้งค่าเสียงชาย/หญิงเพื่อการตีความพร้อมกันได้หรือไม่? นอกจากนี้ ฉันสามารถสุ่มตัวอย่างและใช้เสียงของฉันได้หรือไม่?</vt:lpstr>
      <vt:lpstr>[เกี่ยวกับฟังก์ชั่น AI] ฉันสามารถตรวจสอบวิธีการแปลระหว่างการตีความพร้อมกันได้หรือไม่</vt:lpstr>
      <vt:lpstr>[เกี่ยวกับฟังก์ชั่น AI] Tone Changing รองรับกี่โทนเสียง?</vt:lpstr>
      <vt:lpstr>[เกี่ยวกับฟังก์ชั่น AI] คุณสมบัติ AI หลักใน Gallery คืออะไร?</vt:lpstr>
      <vt:lpstr>[เกี่ยวกับฟังก์ชั่น AI] Generative Edit คืออะไร?</vt:lpstr>
      <vt:lpstr>[เกี่ยวกับฟังก์ชั่น AI] แก้ไขข้อเสนอแนะคืออะไร?</vt:lpstr>
      <vt:lpstr>ปากกา S ที่ขายก่อนหน้านี้สามารถใช้กับ S24 Ultra ได้หรือไม่</vt:lpstr>
      <vt:lpstr>S24 Ultra S Pen สามารถใช้งานร่วมกับอุปกรณ์อื่นได้หรือไม่? ระยะทางสูงสุดที่รองรับคือเท่าใด?</vt:lpstr>
      <vt:lpstr>S Pen รองรับการกันน้ำและฝุ่นหรือไม่? ชาร์จและใช้งานเมื่อเปียกน้ำเล็กน้อยได้หรือไม่?</vt:lpstr>
      <vt:lpstr>ปากกา S Pen ของ S24 Ultra  มีแบตเตอรี่ภายในหรือไม่ ชาร์จไฟอย่างไร และสามารถใช้งานได้นานเท่าใดเมื่อชาร์จเต็มแล้ว?</vt:lpstr>
      <vt:lpstr>อะไรที่มีการเปลี่ยนแปลงไปสำหรับ Note</vt:lpstr>
      <vt:lpstr>อะไรคือจุดใหม่และที่ได้รับการปรับปรุงในกลุ่มผลิตภัณฑ์ APS เมื่อเปรียบเทียบกับรุ่นก่อนหน้า</vt:lpstr>
      <vt:lpstr>ประเภทเคสเฉพาะมีอะไรบ้าง?</vt:lpstr>
      <vt:lpstr>[เกี่ยวกับคุณสมบัติ 'รีเซ็ตด้วยการล็อคหน้าจอก่อนหน้า'] (1/6)</vt:lpstr>
      <vt:lpstr>[เกี่ยวกับคุณสมบัติ 'รีเซ็ตด้วยการล็อคหน้าจอก่อนหน้า'] (2/6)</vt:lpstr>
      <vt:lpstr>[เกี่ยวกับคุณสมบัติ 'รีเซ็ตด้วยการล็อคหน้าจอก่อนหน้า'] (3/6)</vt:lpstr>
      <vt:lpstr>[เกี่ยวกับคุณสมบัติ 'รีเซ็ตด้วยการล็อคหน้าจอก่อนหน้า'] (4/6)</vt:lpstr>
      <vt:lpstr>[เกี่ยวกับคุณสมบัติ 'รีเซ็ตด้วยการล็อคหน้าจอก่อนหน้า'] (5/6)</vt:lpstr>
      <vt:lpstr>[เกี่ยวกับคุณสมบัติ 'รีเซ็ตด้วยการล็อคหน้าจอก่อนหน้า'] (6/6)</vt:lpstr>
      <vt:lpstr>ฉันไม่เห็นเมนู Super Slow-mo บนตัวเลือกกล้อง</vt:lpstr>
      <vt:lpstr>ฉันไม่เห็นเมนูมุมมองของผู้กำกับ (Director’s view) บนตัวเลือกกล้อง</vt:lpstr>
      <vt:lpstr>เมื่อถ่ายภาพด้วยกล้อง ระบบจะสั่งงานด้วยเสียงโดยอัตโนมัติแม้ว่าฉันไม่ได้ตั้งใจก็ตาม และแตกต่างจากรุ่นก่อนๆ</vt:lpstr>
      <vt:lpstr>ไม่มีเสียงขณะสแกนในแกลเลอรี</vt:lpstr>
      <vt:lpstr>[หยุดการชาร์จ USB PD ชั่วคราว] คุณลักษณะ 'หยุดการชาร์จ USB PD ชั่วคราวเมื่อเล่นเกม' คืออะไร (1/2)</vt:lpstr>
      <vt:lpstr>[หยุดการชาร์จ USB PD ชั่วคราว] คุณลักษณะ 'หยุดการชาร์จ USB PD ชั่วคราวเมื่อเล่นเกม' คืออะไร (2/2)</vt:lpstr>
      <vt:lpstr>[หยุดการชาร์จ USB PD ชั่วคราว] เมนู "หยุดการชาร์จ USB PD ชั่วคราวเมื่อเล่นเกม" ปรากฏให้เห็น แต่ไม่ได้เปิดใช้งาน</vt:lpstr>
      <vt:lpstr>[หยุดการชาร์จ USB PD ชั่วคราว] ฉันเปิดฟีเจอร์ "หยุดการชาร์จ USB PD ชั่วคราวเมื่อเล่นเกม" แต่แบตเตอรี่ของอุปกรณ์กำลังชาร์จอยู่ ทำไมเป็นอย่างนั้น?</vt:lpstr>
      <vt:lpstr>[Quick Share/Nearby Share] ฉันไม่พบเมนู  ‘Nearby Share’ menu of Google. / ไม่สามารถค้นหาอุปกรณ์อื่นในบริเวณใกล้เคียงได้.</vt:lpstr>
      <vt:lpstr>[Quick Share/Nearby Share] It can’t search Nearby Share Mobile / Nearby Share PC from Quick Share PC</vt:lpstr>
      <vt:lpstr>ไม่สามารถค้นหาบางแอปใน Play Store ได้ / ไม่สามารถใช้งานบางแอปได้ แต่ถูกค้นหา</vt:lpstr>
      <vt:lpstr>ไม่แสดงรูปภาพบางรูปในบางแอปบนอุปกรณ์ ฉันต้องเลือกรูปภาพและวิดีโอบางอย่างเพื่อใช้แอพ</vt:lpstr>
      <vt:lpstr>[Advanced Intelligence][Samsung Internet] วิธีใช้ตัวช่วยการเรียกดู - สรุปหรือแปลข้อความบนหน้าเว็บ</vt:lpstr>
      <vt:lpstr>[Advanced Intelligence][Samsung Notes] วิธีใช้ Note Assist- Auto format</vt:lpstr>
      <vt:lpstr>[Advanced Intelligence][Samsung Notes] วิธีใช้ Note Assist - สรุป</vt:lpstr>
      <vt:lpstr>[Advanced Intelligence][Samsung Notes] วิธีใช้ Note Assist - สร้างหน้าปก</vt:lpstr>
      <vt:lpstr>[Advanced Intelligence][Samsung Notes] วิธีใช้ ดูบันทึกล่าสุดเป็นข้อความ</vt:lpstr>
      <vt:lpstr>[Advanced Intelligence][Voice Recorder] วิธีใช้ตัวช่วยการถอดเสียง - คำพูดเป็นข้อความ (Speech to text)และการแปลง</vt:lpstr>
      <vt:lpstr>[Advanced Intelligence][Voice Recorder] วิธีใช้ตัวช่วยการถอดเสียง (Transcript assist) - คำพูดเป็นข้อความ (Speech to text)และข้อมูลสรุป</vt:lpstr>
      <vt:lpstr>[Advanced Intelligence][Phone app - Call] วิธีใช้แอพโทรศัพท์ - แปลสดระหว่างการโทร (1/2)</vt:lpstr>
      <vt:lpstr>[Advanced Intelligence][Phone app - Call] วิธีใช้แอพโทรศัพท์ - แปลสดระหว่างการโทร (2/2)</vt:lpstr>
      <vt:lpstr>[Advanced Intelligence][Interpreter] วิธีใช้แอพแปลภาษา</vt:lpstr>
      <vt:lpstr>[Advanced Intelligence][Samsung Keyboard] วิธีใช้ตัวช่วยการเขียน (Writing assist) - รูปแบบการเขียน/การสะกดและไวยากรณ์ </vt:lpstr>
      <vt:lpstr>[Advanced Intelligence][Samsung Keyboard] วิธีใช้ Writing assist (ตัวช่วยเขียน) - การแปลแชท (1/2)</vt:lpstr>
      <vt:lpstr>[Advanced Intelligence][Samsung Keyboard] วิธีใช้ Writing assist - Chat translation (2/2)</vt:lpstr>
      <vt:lpstr>[Advanced Intelligence][Wallpaper and style] การใช้งาน Generative wallpaper</vt:lpstr>
      <vt:lpstr>[Advanced Intelligence][Wallpaper and style] วิธีใช้เฟรม/เอฟเฟกต์</vt:lpstr>
      <vt:lpstr>[Advanced Intelligence][Wallpaper and style] วิธีใช้วอลเปเปอร์บรรยากาศภาพถ่าย</vt:lpstr>
      <vt:lpstr>[ล็อคหน้าจอและ AOD] วิธีใช้ AOD background set</vt:lpstr>
      <vt:lpstr>[Lock screen and AOD] How to add Widgets on Lock screen and AOD?</vt:lpstr>
      <vt:lpstr>[ล็อคหน้าจอและ AOD] ไม่พบแถบความสว่างอัตโนมัติและแถบปรับความสว่างด้วยตนเองในการตั้งค่า AOD</vt:lpstr>
      <vt:lpstr>[Advanced Intelligence][Gallery-Photo Editor] How to use Generative edit (1/2)</vt:lpstr>
      <vt:lpstr>[Advanced Intelligence][Gallery-Photo Editor] วิธีใช้การแก้ไขแบบทั่วไป (2/2)</vt:lpstr>
      <vt:lpstr>[Gallery-Photo Editor] จะใช้เพิ่มความละเอียดได้อย่างไร?</vt:lpstr>
      <vt:lpstr>[Gallery] วิธีใช้การค้นหาในแกลเลอรี</vt:lpstr>
      <vt:lpstr>[Gallery] วิธีใช้ Smart capture?</vt:lpstr>
      <vt:lpstr>[Gallery] วิธีใช้แก้ไขคำแนะนำ</vt:lpstr>
      <vt:lpstr>[Circle to Search with Google] วิธีใช้ Circle to Search ด้วย Google</vt:lpstr>
      <vt:lpstr>[Navigation bar] ท่าทางการปัดมีการเปลี่ยนแปลงไปอย่างไร (1/2)</vt:lpstr>
      <vt:lpstr>[Navigation bar] ท่าทางการปัดมีการเปลี่ยนแปลงไปอย่างไร (2/2)</vt:lpstr>
      <vt:lpstr>หลังจากติดฟิล์มกันรอยจาก 3rd party  แล้ว หน้าจอจะดูพร่ามัวและการมองเห็นลดลง</vt:lpstr>
      <vt:lpstr>ดูเหมือนว่า S-Pen จะโผล่ขึ้นมาเล็กน้อยจากรูของอุปกรณ์เมื่อเสียบเข้าไป</vt:lpstr>
      <vt:lpstr>ดูเหมือนว่า S-Pen จะเอียงเล็กน้อยตรงรูของเครื่องเวลาใส่เข้าไป</vt:lpstr>
      <vt:lpstr>เหมือนมีฝุ่นละเอียดอยู่ในกล้องของ Galaxy (1/2)</vt:lpstr>
      <vt:lpstr>มีกลิ่นคล้ายกลิ่นไหม้ จาก S pen</vt:lpstr>
      <vt:lpstr>ไม่สามารถปลดล็อคหน้าจอล็อคได้แม้ว่าจะปัดหน้าจอก็ตาม</vt:lpstr>
      <vt:lpstr>Q1) เมื่อเปิดใช้งาน AOD, จะแสดง lock screen wallpaper Q2) แม้จะเปิดใช้งาน AOD, แต่หน้าจอ AOD ก็ไม่ปรากฏขึ้น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권오정/품질운영그룹(MX)/삼성전자</dc:creator>
  <cp:lastModifiedBy>Natthachai Sittichot</cp:lastModifiedBy>
  <cp:revision>3130</cp:revision>
  <cp:lastPrinted>2015-10-08T00:59:45Z</cp:lastPrinted>
  <dcterms:created xsi:type="dcterms:W3CDTF">2013-03-20T16:11:22Z</dcterms:created>
  <dcterms:modified xsi:type="dcterms:W3CDTF">2024-01-21T14:14:05Z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">
    <vt:lpwstr>NSCCustomProperty</vt:lpwstr>
  </property>
</Properties>
</file>